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436" r:id="rId3"/>
    <p:sldId id="437" r:id="rId4"/>
    <p:sldId id="494" r:id="rId5"/>
    <p:sldId id="438" r:id="rId6"/>
    <p:sldId id="486" r:id="rId7"/>
    <p:sldId id="439" r:id="rId8"/>
    <p:sldId id="488" r:id="rId9"/>
    <p:sldId id="487" r:id="rId10"/>
    <p:sldId id="440" r:id="rId11"/>
    <p:sldId id="441" r:id="rId12"/>
    <p:sldId id="442" r:id="rId13"/>
    <p:sldId id="489" r:id="rId14"/>
    <p:sldId id="443" r:id="rId15"/>
    <p:sldId id="444" r:id="rId16"/>
    <p:sldId id="490" r:id="rId17"/>
    <p:sldId id="491" r:id="rId18"/>
    <p:sldId id="445" r:id="rId19"/>
    <p:sldId id="446" r:id="rId20"/>
    <p:sldId id="447" r:id="rId21"/>
    <p:sldId id="448" r:id="rId22"/>
    <p:sldId id="492" r:id="rId23"/>
    <p:sldId id="449" r:id="rId24"/>
    <p:sldId id="493" r:id="rId25"/>
    <p:sldId id="450" r:id="rId26"/>
    <p:sldId id="40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1"/>
    <p:restoredTop sz="94633"/>
  </p:normalViewPr>
  <p:slideViewPr>
    <p:cSldViewPr snapToGrid="0" snapToObjects="1">
      <p:cViewPr varScale="1">
        <p:scale>
          <a:sx n="66" d="100"/>
          <a:sy n="66" d="100"/>
        </p:scale>
        <p:origin x="13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A62DC-2F5D-4DBA-B931-4CD594E09E16}" type="datetimeFigureOut">
              <a:rPr lang="en-US" smtClean="0"/>
              <a:t>5/23/2019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3FF99-5EDB-4483-A865-4425B9BE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5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238" indent="-2921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5225" indent="-233363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3363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7088" indent="-233363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4288" indent="-233363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1488" indent="-233363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8688" indent="-233363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5888" indent="-233363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C22AA7-1BF5-495A-9128-5F65EA4B5F16}" type="slidenum"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96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FEA132-BB8B-2049-87BE-3CA1B98E1586}"/>
              </a:ext>
            </a:extLst>
          </p:cNvPr>
          <p:cNvSpPr/>
          <p:nvPr userDrawn="1"/>
        </p:nvSpPr>
        <p:spPr>
          <a:xfrm>
            <a:off x="526942" y="240225"/>
            <a:ext cx="8059119" cy="882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9EA26E-DB75-5447-A0EE-B78AE4D549A0}"/>
              </a:ext>
            </a:extLst>
          </p:cNvPr>
          <p:cNvCxnSpPr>
            <a:cxnSpLocks/>
          </p:cNvCxnSpPr>
          <p:nvPr userDrawn="1"/>
        </p:nvCxnSpPr>
        <p:spPr>
          <a:xfrm>
            <a:off x="1069383" y="3555037"/>
            <a:ext cx="702073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2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50189"/>
            <a:ext cx="1971675" cy="509119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661" y="550190"/>
            <a:ext cx="5615714" cy="50911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6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8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98BF82-ECC8-FC41-8AD2-750A690FD908}"/>
              </a:ext>
            </a:extLst>
          </p:cNvPr>
          <p:cNvSpPr/>
          <p:nvPr userDrawn="1"/>
        </p:nvSpPr>
        <p:spPr>
          <a:xfrm>
            <a:off x="526942" y="240225"/>
            <a:ext cx="8059119" cy="937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BFB5DC-A456-A149-AC9D-9C97374C3D9B}"/>
              </a:ext>
            </a:extLst>
          </p:cNvPr>
          <p:cNvCxnSpPr>
            <a:cxnSpLocks/>
          </p:cNvCxnSpPr>
          <p:nvPr userDrawn="1"/>
        </p:nvCxnSpPr>
        <p:spPr>
          <a:xfrm>
            <a:off x="1069383" y="4579891"/>
            <a:ext cx="702073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5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8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9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436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9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53" y="379710"/>
            <a:ext cx="7883087" cy="1077131"/>
          </a:xfrm>
        </p:spPr>
        <p:txBody>
          <a:bodyPr anchor="t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18833"/>
            <a:ext cx="4629150" cy="43422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18834"/>
            <a:ext cx="2949178" cy="43501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795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199"/>
            <a:ext cx="7886700" cy="658679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270861"/>
            <a:ext cx="4629150" cy="459019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270861"/>
            <a:ext cx="2949178" cy="45981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24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6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09607"/>
            <a:ext cx="7886700" cy="4308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EF03BE-08DB-3C4C-9A7E-7898B7E63CAD}"/>
              </a:ext>
            </a:extLst>
          </p:cNvPr>
          <p:cNvCxnSpPr>
            <a:cxnSpLocks/>
          </p:cNvCxnSpPr>
          <p:nvPr userDrawn="1"/>
        </p:nvCxnSpPr>
        <p:spPr>
          <a:xfrm>
            <a:off x="628650" y="5850103"/>
            <a:ext cx="78867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7705B9C-D1F7-AB43-98B4-085D4ADC66E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8650" y="5970684"/>
            <a:ext cx="1860062" cy="55516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7F018A-1277-7D42-816B-542B3704A4F8}"/>
              </a:ext>
            </a:extLst>
          </p:cNvPr>
          <p:cNvCxnSpPr>
            <a:cxnSpLocks/>
          </p:cNvCxnSpPr>
          <p:nvPr userDrawn="1"/>
        </p:nvCxnSpPr>
        <p:spPr>
          <a:xfrm>
            <a:off x="628650" y="365126"/>
            <a:ext cx="7886700" cy="0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E5E00B1-F502-A748-B8A5-D0ED45151F76}"/>
              </a:ext>
            </a:extLst>
          </p:cNvPr>
          <p:cNvCxnSpPr>
            <a:cxnSpLocks/>
          </p:cNvCxnSpPr>
          <p:nvPr userDrawn="1"/>
        </p:nvCxnSpPr>
        <p:spPr>
          <a:xfrm flipH="1">
            <a:off x="651533" y="342901"/>
            <a:ext cx="1" cy="729154"/>
          </a:xfrm>
          <a:prstGeom prst="line">
            <a:avLst/>
          </a:prstGeom>
          <a:ln w="476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03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A7C63-B81B-994C-9216-C4FC06135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 Manager’s Guide to Performance Management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DAA0B-2FF4-7F4F-8314-F85F7F0F9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90723"/>
            <a:ext cx="6858000" cy="16557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2800" kern="0" dirty="0"/>
              <a:t>CAPPA Advocacy</a:t>
            </a:r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r>
              <a:rPr lang="en-US" altLang="en-US" sz="2000" kern="0" dirty="0"/>
              <a:t>Tyler Wade</a:t>
            </a:r>
          </a:p>
          <a:p>
            <a:pPr>
              <a:defRPr/>
            </a:pPr>
            <a:r>
              <a:rPr lang="en-US" altLang="en-US" sz="2000" kern="0" dirty="0"/>
              <a:t>tyler@ppldev.com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3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C27304FC-7661-4648-8C71-D58522F8F5EB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623888" y="20955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669925" indent="-325438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022350" indent="-350838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339850" indent="-315913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Performance Management Cycle</a:t>
            </a:r>
          </a:p>
        </p:txBody>
      </p:sp>
      <p:pic>
        <p:nvPicPr>
          <p:cNvPr id="13316" name="Picture 3" descr="2010 perf mg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23925"/>
            <a:ext cx="85629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7620000" y="2330450"/>
            <a:ext cx="9731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latin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</a:t>
            </a:r>
          </a:p>
        </p:txBody>
      </p:sp>
    </p:spTree>
    <p:extLst>
      <p:ext uri="{BB962C8B-B14F-4D97-AF65-F5344CB8AC3E}">
        <p14:creationId xmlns:p14="http://schemas.microsoft.com/office/powerpoint/2010/main" val="2387731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463ACBD-F815-4384-8EBB-013FEFA48AB0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628650" y="481013"/>
            <a:ext cx="8229600" cy="500063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Address Individual Performance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Why people don’t do what’s expected of them</a:t>
            </a:r>
          </a:p>
          <a:p>
            <a:r>
              <a:rPr lang="en-US" altLang="en-US"/>
              <a:t>Performance Analysis</a:t>
            </a:r>
          </a:p>
          <a:p>
            <a:pPr lvl="1"/>
            <a:r>
              <a:rPr lang="en-US" altLang="en-US"/>
              <a:t>What it is and when to use it</a:t>
            </a:r>
          </a:p>
          <a:p>
            <a:pPr lvl="1"/>
            <a:r>
              <a:rPr lang="en-US" altLang="en-US"/>
              <a:t>How to do it</a:t>
            </a:r>
          </a:p>
          <a:p>
            <a:endParaRPr lang="en-US" altLang="en-US" sz="1200">
              <a:solidFill>
                <a:srgbClr val="99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21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7D2648D-337B-4AB9-A93F-5C7EF1791A44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Analyzing Performance Issues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81000" y="1143001"/>
          <a:ext cx="8382000" cy="4806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895">
                <a:tc>
                  <a:txBody>
                    <a:bodyPr/>
                    <a:lstStyle/>
                    <a:p>
                      <a:r>
                        <a:rPr lang="en-US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95">
                <a:tc>
                  <a:txBody>
                    <a:bodyPr/>
                    <a:lstStyle/>
                    <a:p>
                      <a:r>
                        <a:rPr lang="en-US" dirty="0"/>
                        <a:t>1. What’s the problem?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Describe</a:t>
                      </a:r>
                      <a:r>
                        <a:rPr lang="en-US" baseline="0" dirty="0"/>
                        <a:t> the discrepancy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95">
                <a:tc>
                  <a:txBody>
                    <a:bodyPr/>
                    <a:lstStyle/>
                    <a:p>
                      <a:r>
                        <a:rPr lang="en-US" dirty="0"/>
                        <a:t>2. Is it worth solving?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no,</a:t>
                      </a:r>
                      <a:r>
                        <a:rPr lang="en-US" baseline="0" dirty="0"/>
                        <a:t> stop here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131">
                <a:tc>
                  <a:txBody>
                    <a:bodyPr/>
                    <a:lstStyle/>
                    <a:p>
                      <a:r>
                        <a:rPr lang="en-US" dirty="0"/>
                        <a:t>3. Can we apply</a:t>
                      </a:r>
                      <a:r>
                        <a:rPr lang="en-US" baseline="0" dirty="0"/>
                        <a:t> fast fixes?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Clarify</a:t>
                      </a:r>
                      <a:r>
                        <a:rPr lang="en-US" baseline="0" dirty="0"/>
                        <a:t> expectations, provide resources, provide feedback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5869">
                <a:tc>
                  <a:txBody>
                    <a:bodyPr/>
                    <a:lstStyle/>
                    <a:p>
                      <a:r>
                        <a:rPr lang="en-US" dirty="0"/>
                        <a:t>4. Are consequences</a:t>
                      </a:r>
                      <a:r>
                        <a:rPr lang="en-US" baseline="0" dirty="0"/>
                        <a:t> appropriate?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punishments/rewards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/>
                        <a:t>as approp, </a:t>
                      </a:r>
                      <a:r>
                        <a:rPr lang="en-US" baseline="0" dirty="0"/>
                        <a:t>provide/rearrange consequences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392">
                <a:tc>
                  <a:txBody>
                    <a:bodyPr/>
                    <a:lstStyle/>
                    <a:p>
                      <a:r>
                        <a:rPr lang="en-US" dirty="0"/>
                        <a:t>5. Do they already know how?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 feedback, provide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131">
                <a:tc>
                  <a:txBody>
                    <a:bodyPr/>
                    <a:lstStyle/>
                    <a:p>
                      <a:r>
                        <a:rPr lang="en-US" dirty="0"/>
                        <a:t>6. Are there more clues?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Simplify</a:t>
                      </a:r>
                      <a:r>
                        <a:rPr lang="en-US" baseline="0" dirty="0"/>
                        <a:t> tasks, remove obstacles, training, replace person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392">
                <a:tc>
                  <a:txBody>
                    <a:bodyPr/>
                    <a:lstStyle/>
                    <a:p>
                      <a:r>
                        <a:rPr lang="en-US" dirty="0"/>
                        <a:t>7. Select</a:t>
                      </a:r>
                      <a:r>
                        <a:rPr lang="en-US" baseline="0" dirty="0"/>
                        <a:t> a solution and draft a 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Implement and monitor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49064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7D2648D-337B-4AB9-A93F-5C7EF1791A44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Exercise: Performance Issues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Pair up and analyze a situation by walking through the first six steps.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Objective: Come up with the most likely cause.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Situations: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Employee who is consistently late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Employee discouraged and thinking about leaving your department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Employee is consistently missing deadlines of action items from meetings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Your choice </a:t>
            </a:r>
          </a:p>
        </p:txBody>
      </p:sp>
    </p:spTree>
    <p:extLst>
      <p:ext uri="{BB962C8B-B14F-4D97-AF65-F5344CB8AC3E}">
        <p14:creationId xmlns:p14="http://schemas.microsoft.com/office/powerpoint/2010/main" val="184867302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3E0D909-85E3-4D50-8F65-457B4F29C592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dirty="0"/>
          </a:p>
        </p:txBody>
      </p:sp>
      <p:pic>
        <p:nvPicPr>
          <p:cNvPr id="16388" name="Picture 3" descr="2010 perf mg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23925"/>
            <a:ext cx="85629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858000" y="4724400"/>
            <a:ext cx="9731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latin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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896D599-F7B7-42C1-8DBD-80130D9A8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20955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669925" indent="-325438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022350" indent="-350838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339850" indent="-315913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Performance Management Cycle</a:t>
            </a:r>
          </a:p>
        </p:txBody>
      </p:sp>
    </p:spTree>
    <p:extLst>
      <p:ext uri="{BB962C8B-B14F-4D97-AF65-F5344CB8AC3E}">
        <p14:creationId xmlns:p14="http://schemas.microsoft.com/office/powerpoint/2010/main" val="661436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0276331-4655-480F-BDEF-01090B4A58E9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39726"/>
            <a:ext cx="8229600" cy="62865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Performance Environment 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3810000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CC99"/>
                </a:solidFill>
              </a:rPr>
              <a:t>How to create it</a:t>
            </a:r>
          </a:p>
          <a:p>
            <a:pPr marL="609600" indent="-6096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/>
              <a:t> 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/>
              <a:t>Co-create an Individual Development Plan for each employee.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/>
              <a:t>Provide the necessary tools and resources.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/>
              <a:t>Provide feedback as appropriate.</a:t>
            </a:r>
          </a:p>
          <a:p>
            <a:pPr marL="1371600" lvl="2" indent="-457200">
              <a:lnSpc>
                <a:spcPct val="80000"/>
              </a:lnSpc>
              <a:buClr>
                <a:srgbClr val="990099"/>
              </a:buClr>
              <a:buSzPct val="90000"/>
              <a:buFontTx/>
              <a:buChar char="•"/>
            </a:pPr>
            <a:r>
              <a:rPr lang="en-US" altLang="en-US" sz="2000"/>
              <a:t>System-based feedback (online indicators, survey forms)</a:t>
            </a:r>
          </a:p>
          <a:p>
            <a:pPr marL="1371600" lvl="2" indent="-457200">
              <a:lnSpc>
                <a:spcPct val="80000"/>
              </a:lnSpc>
              <a:buClr>
                <a:srgbClr val="990099"/>
              </a:buClr>
              <a:buSzPct val="90000"/>
              <a:buFontTx/>
              <a:buChar char="•"/>
            </a:pPr>
            <a:r>
              <a:rPr lang="en-US" altLang="en-US" sz="2000"/>
              <a:t>Manager-based feedback (encouragement, advice)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/>
              <a:t>Coach employees.</a:t>
            </a:r>
          </a:p>
        </p:txBody>
      </p:sp>
      <p:pic>
        <p:nvPicPr>
          <p:cNvPr id="17413" name="Picture 6" descr="j0431585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267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201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D2648D-337B-4AB9-A93F-5C7EF1791A4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Feedback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Two main sources of feedback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System-based</a:t>
            </a:r>
          </a:p>
          <a:p>
            <a:pPr lvl="2"/>
            <a:r>
              <a:rPr lang="en-US" sz="2000" dirty="0"/>
              <a:t>A software program that notifies the operator of errors</a:t>
            </a:r>
          </a:p>
          <a:p>
            <a:pPr lvl="2"/>
            <a:r>
              <a:rPr lang="en-US" sz="2000" dirty="0"/>
              <a:t>Online performance indicators</a:t>
            </a:r>
          </a:p>
          <a:p>
            <a:pPr lvl="2"/>
            <a:r>
              <a:rPr lang="en-US" sz="2000" dirty="0"/>
              <a:t>Peer feedback on rating or evaluation forms</a:t>
            </a:r>
          </a:p>
          <a:p>
            <a:pPr lvl="2"/>
            <a:r>
              <a:rPr lang="en-US" sz="2000" dirty="0"/>
              <a:t>Customer survey forms</a:t>
            </a:r>
          </a:p>
          <a:p>
            <a:pPr lvl="2"/>
            <a:r>
              <a:rPr lang="en-US" sz="2000" dirty="0"/>
              <a:t>A checklist completed by the employee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Manager-based</a:t>
            </a:r>
          </a:p>
          <a:p>
            <a:pPr lvl="2"/>
            <a:r>
              <a:rPr lang="en-US" sz="2000" dirty="0"/>
              <a:t>MBWA</a:t>
            </a:r>
          </a:p>
          <a:p>
            <a:pPr lvl="2"/>
            <a:r>
              <a:rPr lang="en-US" sz="2000" dirty="0"/>
              <a:t>1:1 meetings with the employee</a:t>
            </a:r>
          </a:p>
          <a:p>
            <a:pPr lvl="2"/>
            <a:r>
              <a:rPr lang="en-US" sz="2000" dirty="0"/>
              <a:t>Monitoring indicators, surveys, progress reports</a:t>
            </a:r>
          </a:p>
          <a:p>
            <a:pPr lvl="2"/>
            <a:r>
              <a:rPr lang="en-US" sz="2000" dirty="0"/>
              <a:t>Feedback from others about the employee’s performance</a:t>
            </a:r>
          </a:p>
        </p:txBody>
      </p:sp>
    </p:spTree>
    <p:extLst>
      <p:ext uri="{BB962C8B-B14F-4D97-AF65-F5344CB8AC3E}">
        <p14:creationId xmlns:p14="http://schemas.microsoft.com/office/powerpoint/2010/main" val="261529253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7D2648D-337B-4AB9-A93F-5C7EF1791A44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Feedback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sz="2200" dirty="0"/>
              <a:t>Positive</a:t>
            </a:r>
          </a:p>
          <a:p>
            <a:pPr lvl="2"/>
            <a:r>
              <a:rPr lang="en-US" sz="2000" dirty="0"/>
              <a:t>Be specific</a:t>
            </a:r>
          </a:p>
          <a:p>
            <a:pPr lvl="2"/>
            <a:r>
              <a:rPr lang="en-US" sz="2000" dirty="0"/>
              <a:t>Be positive</a:t>
            </a:r>
          </a:p>
          <a:p>
            <a:pPr lvl="2"/>
            <a:r>
              <a:rPr lang="en-US" sz="2000" dirty="0"/>
              <a:t>No mixed messages</a:t>
            </a:r>
          </a:p>
          <a:p>
            <a:pPr lvl="2"/>
            <a:r>
              <a:rPr lang="en-US" sz="2000" dirty="0"/>
              <a:t>Spontaneous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Constructive</a:t>
            </a:r>
          </a:p>
          <a:p>
            <a:pPr lvl="2"/>
            <a:r>
              <a:rPr lang="en-US" sz="2000" dirty="0"/>
              <a:t>Undesired performance</a:t>
            </a:r>
          </a:p>
          <a:p>
            <a:pPr lvl="2"/>
            <a:r>
              <a:rPr lang="en-US" sz="2000" dirty="0"/>
              <a:t>Desired performance</a:t>
            </a:r>
          </a:p>
          <a:p>
            <a:pPr lvl="2"/>
            <a:r>
              <a:rPr lang="en-US" sz="2000" dirty="0"/>
              <a:t>Timing</a:t>
            </a:r>
          </a:p>
          <a:p>
            <a:pPr lvl="2"/>
            <a:r>
              <a:rPr lang="en-US" sz="2000" dirty="0"/>
              <a:t>One issue</a:t>
            </a:r>
          </a:p>
          <a:p>
            <a:pPr lvl="2"/>
            <a:r>
              <a:rPr lang="en-US" sz="2000" dirty="0"/>
              <a:t>Check for understanding</a:t>
            </a:r>
          </a:p>
        </p:txBody>
      </p:sp>
    </p:spTree>
    <p:extLst>
      <p:ext uri="{BB962C8B-B14F-4D97-AF65-F5344CB8AC3E}">
        <p14:creationId xmlns:p14="http://schemas.microsoft.com/office/powerpoint/2010/main" val="52951534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3750DB37-69C2-4BA8-A331-FF3588CF1322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98286" y="363538"/>
            <a:ext cx="7888514" cy="62865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Performance Environment 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3810000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200" dirty="0">
                <a:solidFill>
                  <a:srgbClr val="00CC99"/>
                </a:solidFill>
              </a:rPr>
              <a:t>How to create it</a:t>
            </a:r>
          </a:p>
          <a:p>
            <a:pPr marL="609600" indent="-6096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/>
              <a:t> 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>
                <a:solidFill>
                  <a:srgbClr val="B2B2B2"/>
                </a:solidFill>
              </a:rPr>
              <a:t>Co-create an Individual Development Plan for each employee.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>
                <a:solidFill>
                  <a:srgbClr val="B2B2B2"/>
                </a:solidFill>
              </a:rPr>
              <a:t>Provide the necessary tools and resources.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>
                <a:solidFill>
                  <a:srgbClr val="B2B2B2"/>
                </a:solidFill>
              </a:rPr>
              <a:t>Provide feedback as appropriate.</a:t>
            </a:r>
          </a:p>
          <a:p>
            <a:pPr marL="1371600" lvl="2" indent="-457200">
              <a:lnSpc>
                <a:spcPct val="80000"/>
              </a:lnSpc>
              <a:buClr>
                <a:srgbClr val="990099"/>
              </a:buClr>
              <a:buSzPct val="90000"/>
              <a:buFontTx/>
              <a:buChar char="•"/>
            </a:pPr>
            <a:r>
              <a:rPr lang="en-US" altLang="en-US" sz="2000" dirty="0">
                <a:solidFill>
                  <a:schemeClr val="bg1">
                    <a:lumMod val="75000"/>
                  </a:schemeClr>
                </a:solidFill>
              </a:rPr>
              <a:t>System-based feedback (online indicators, survey forms)</a:t>
            </a:r>
          </a:p>
          <a:p>
            <a:pPr marL="1371600" lvl="2" indent="-457200">
              <a:lnSpc>
                <a:spcPct val="80000"/>
              </a:lnSpc>
              <a:buClr>
                <a:srgbClr val="990099"/>
              </a:buClr>
              <a:buSzPct val="90000"/>
              <a:buFontTx/>
              <a:buChar char="•"/>
            </a:pPr>
            <a:r>
              <a:rPr lang="en-US" altLang="en-US" sz="2000" dirty="0">
                <a:solidFill>
                  <a:schemeClr val="bg1">
                    <a:lumMod val="75000"/>
                  </a:schemeClr>
                </a:solidFill>
              </a:rPr>
              <a:t>Manager-based feedback (encouragement, advice)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Coach employees.</a:t>
            </a:r>
          </a:p>
        </p:txBody>
      </p:sp>
      <p:pic>
        <p:nvPicPr>
          <p:cNvPr id="18437" name="Picture 6" descr="j0431585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2672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332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8D797E6-4896-4063-A56D-991FEF2E3ACF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 dirty="0"/>
          </a:p>
        </p:txBody>
      </p:sp>
      <p:pic>
        <p:nvPicPr>
          <p:cNvPr id="19460" name="Picture 3" descr="2010 perf mg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23925"/>
            <a:ext cx="85629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371600" y="4800600"/>
            <a:ext cx="9731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latin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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F9625CA-4CBF-4621-9D81-20DA2A79E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20955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669925" indent="-325438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022350" indent="-350838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339850" indent="-315913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Performance Management Cycle</a:t>
            </a:r>
          </a:p>
        </p:txBody>
      </p:sp>
    </p:spTree>
    <p:extLst>
      <p:ext uri="{BB962C8B-B14F-4D97-AF65-F5344CB8AC3E}">
        <p14:creationId xmlns:p14="http://schemas.microsoft.com/office/powerpoint/2010/main" val="395484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81F5122-67C2-4999-B33E-DA77FBD27303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dirty="0"/>
          </a:p>
        </p:txBody>
      </p:sp>
      <p:pic>
        <p:nvPicPr>
          <p:cNvPr id="9220" name="Picture 3" descr="2010 perf mg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23925"/>
            <a:ext cx="85629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5">
            <a:extLst>
              <a:ext uri="{FF2B5EF4-FFF2-40B4-BE49-F238E27FC236}">
                <a16:creationId xmlns:a16="http://schemas.microsoft.com/office/drawing/2014/main" id="{8CD78272-0AEF-4BFC-A6FB-05EBF9A05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228600"/>
            <a:ext cx="8229600" cy="762000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4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Performance Management Cycle</a:t>
            </a:r>
          </a:p>
        </p:txBody>
      </p:sp>
    </p:spTree>
    <p:extLst>
      <p:ext uri="{BB962C8B-B14F-4D97-AF65-F5344CB8AC3E}">
        <p14:creationId xmlns:p14="http://schemas.microsoft.com/office/powerpoint/2010/main" val="3932954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2F72506F-86C7-40FD-822D-B5B0F631EA26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800100" y="498475"/>
            <a:ext cx="7886700" cy="5000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Appraise Performance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 surprises</a:t>
            </a:r>
          </a:p>
          <a:p>
            <a:pPr lvl="1"/>
            <a:r>
              <a:rPr lang="en-US" altLang="en-US"/>
              <a:t>Congruence of informal and formal feedback</a:t>
            </a:r>
          </a:p>
          <a:p>
            <a:r>
              <a:rPr lang="en-US" altLang="en-US"/>
              <a:t>Formal Performance Appraisals</a:t>
            </a:r>
          </a:p>
          <a:p>
            <a:pPr lvl="1"/>
            <a:r>
              <a:rPr lang="en-US" altLang="en-US"/>
              <a:t>How to write them</a:t>
            </a:r>
          </a:p>
          <a:p>
            <a:pPr lvl="1"/>
            <a:r>
              <a:rPr lang="en-US" altLang="en-US"/>
              <a:t>How to deliver them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652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1F2C8E6-F226-424B-A3D1-4900DE8F9052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Writing the Appraisal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495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Guide employees to write their own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Gather performance information</a:t>
            </a:r>
          </a:p>
          <a:p>
            <a:pPr lvl="1"/>
            <a:r>
              <a:rPr lang="en-US" altLang="en-US" sz="2200" dirty="0"/>
              <a:t>Including employee’s input from Step 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Write the appraisal</a:t>
            </a:r>
          </a:p>
          <a:p>
            <a:pPr lvl="1"/>
            <a:r>
              <a:rPr lang="en-US" sz="2200" dirty="0"/>
              <a:t>Include meaningful, job-specific examples</a:t>
            </a:r>
          </a:p>
          <a:p>
            <a:pPr lvl="1"/>
            <a:r>
              <a:rPr lang="en-US" sz="2200" dirty="0"/>
              <a:t>Be concise – eliminate wordy expressions</a:t>
            </a:r>
          </a:p>
          <a:p>
            <a:pPr lvl="1"/>
            <a:r>
              <a:rPr lang="en-US" sz="2200" dirty="0"/>
              <a:t>Edit feedback to maintain confidentiality</a:t>
            </a:r>
          </a:p>
          <a:p>
            <a:pPr lvl="1"/>
            <a:r>
              <a:rPr lang="en-US" sz="2200" dirty="0"/>
              <a:t>Use specific examples of observable skills, behaviors, and knowledge</a:t>
            </a:r>
          </a:p>
          <a:p>
            <a:pPr lvl="1"/>
            <a:r>
              <a:rPr lang="en-US" sz="2200" dirty="0"/>
              <a:t>Do not reference personal traits or job-protected leaves of absence</a:t>
            </a:r>
          </a:p>
          <a:p>
            <a:pPr lvl="1"/>
            <a:r>
              <a:rPr lang="en-US" sz="2200" dirty="0"/>
              <a:t>Avoid using abbreviations and acronyms</a:t>
            </a:r>
          </a:p>
          <a:p>
            <a:pPr marL="784225" lvl="1" indent="-457200">
              <a:buFont typeface="+mj-lt"/>
              <a:buAutoNum type="arabicPeriod"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81503535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1F2C8E6-F226-424B-A3D1-4900DE8F9052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Deliver the Appraisal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495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Review feedback guidelines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Review the purpose of the review as a tool</a:t>
            </a:r>
          </a:p>
          <a:p>
            <a:pPr lvl="1"/>
            <a:r>
              <a:rPr lang="en-US" altLang="en-US" sz="2200" dirty="0"/>
              <a:t>Clear, honest, and direct</a:t>
            </a:r>
          </a:p>
          <a:p>
            <a:pPr lvl="1"/>
            <a:r>
              <a:rPr lang="en-US" altLang="en-US" sz="2200" dirty="0"/>
              <a:t>Acknowledge accomplishments</a:t>
            </a:r>
          </a:p>
          <a:p>
            <a:pPr lvl="1"/>
            <a:r>
              <a:rPr lang="en-US" altLang="en-US" sz="2200" dirty="0"/>
              <a:t>Drive continuous improvement</a:t>
            </a:r>
          </a:p>
          <a:p>
            <a:pPr lvl="1"/>
            <a:r>
              <a:rPr lang="en-US" altLang="en-US" sz="2200" dirty="0"/>
              <a:t>Provide accurate performance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Delivery guidelines</a:t>
            </a:r>
          </a:p>
          <a:p>
            <a:pPr marL="784225" lvl="1" indent="-457200"/>
            <a:r>
              <a:rPr lang="en-US" altLang="en-US" sz="2200" dirty="0"/>
              <a:t>Deliver the review in a private location</a:t>
            </a:r>
          </a:p>
          <a:p>
            <a:pPr marL="784225" lvl="1" indent="-457200"/>
            <a:r>
              <a:rPr lang="en-US" altLang="en-US" sz="2200" dirty="0"/>
              <a:t>Message and tone consistent with tone of the review</a:t>
            </a:r>
          </a:p>
          <a:p>
            <a:pPr marL="784225" lvl="1" indent="-457200"/>
            <a:r>
              <a:rPr lang="en-US" altLang="en-US" sz="2200" dirty="0"/>
              <a:t>Message based on a factual representation of the written review</a:t>
            </a:r>
          </a:p>
          <a:p>
            <a:pPr marL="784225" lvl="1" indent="-457200">
              <a:buFont typeface="+mj-lt"/>
              <a:buAutoNum type="arabicPeriod"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03786755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0220755C-54BF-41C0-A4E7-E2BCE1FC0B99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pic>
        <p:nvPicPr>
          <p:cNvPr id="22532" name="Picture 3" descr="2010 perf mg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23925"/>
            <a:ext cx="85629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609600" y="2438400"/>
            <a:ext cx="9731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latin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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BCA50BC-6BC1-4B97-8893-AC43412F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209550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669925" indent="-325438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022350" indent="-350838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339850" indent="-315913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en-US" sz="4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Performance Management Cycle</a:t>
            </a:r>
          </a:p>
        </p:txBody>
      </p:sp>
    </p:spTree>
    <p:extLst>
      <p:ext uri="{BB962C8B-B14F-4D97-AF65-F5344CB8AC3E}">
        <p14:creationId xmlns:p14="http://schemas.microsoft.com/office/powerpoint/2010/main" val="2499461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1F2C8E6-F226-424B-A3D1-4900DE8F9052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Inexpensive ways to recognize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30514" y="1219200"/>
            <a:ext cx="7580086" cy="4495800"/>
          </a:xfrm>
        </p:spPr>
        <p:txBody>
          <a:bodyPr/>
          <a:lstStyle/>
          <a:p>
            <a:r>
              <a:rPr lang="en-US" altLang="en-US" sz="2400" dirty="0"/>
              <a:t>Speak encouraging words spontaneously</a:t>
            </a:r>
          </a:p>
          <a:p>
            <a:r>
              <a:rPr lang="en-US" altLang="en-US" sz="2400" dirty="0"/>
              <a:t>Give out recognition letters</a:t>
            </a:r>
          </a:p>
          <a:p>
            <a:r>
              <a:rPr lang="en-US" sz="2400" dirty="0"/>
              <a:t>Create “Behind the Scenes Recognition Certificates”</a:t>
            </a:r>
          </a:p>
          <a:p>
            <a:r>
              <a:rPr lang="en-US" sz="2400" dirty="0"/>
              <a:t>Coordinate a “Thank you” call from the Director or Chief</a:t>
            </a:r>
          </a:p>
          <a:p>
            <a:pPr marL="784225" lvl="1" indent="-457200">
              <a:buFont typeface="+mj-lt"/>
              <a:buAutoNum type="arabicPeriod"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8675209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57753E6-07A0-4AB8-B19F-5398544D98C4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 dirty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50838"/>
            <a:ext cx="8229600" cy="563562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US" altLang="en-US" dirty="0"/>
              <a:t>Meaningful Recognition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4743" y="1000125"/>
            <a:ext cx="84328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 Black" panose="020B0A04020102020204" pitchFamily="34" charset="0"/>
              <a:buNone/>
            </a:pPr>
            <a:r>
              <a:rPr lang="en-US" altLang="en-US" sz="2000" dirty="0"/>
              <a:t>1. Identify the contributors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Name the person/people you want to recognize.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990099"/>
                </a:solidFill>
              </a:rPr>
              <a:t>2. Set the stage and paint the scene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990099"/>
                </a:solidFill>
              </a:rPr>
              <a:t>Where and when did this happen? What else was going on? What was the person (or persons) trying to achieve?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3. Describe the 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Relate in as much detail as you can what happened. What specifically did each of the people involved do?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990099"/>
                </a:solidFill>
              </a:rPr>
              <a:t>4. Tell how it ended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990099"/>
                </a:solidFill>
              </a:rPr>
              <a:t>Tell the audience what happened in the end. What happened as a result of the actions?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/>
              <a:t>5. Include a surprise (optional, but highly recommended)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Try to add an element of amazement. What makes this story particularly interesting, memorable, funny or surprising?</a:t>
            </a:r>
          </a:p>
        </p:txBody>
      </p:sp>
    </p:spTree>
    <p:extLst>
      <p:ext uri="{BB962C8B-B14F-4D97-AF65-F5344CB8AC3E}">
        <p14:creationId xmlns:p14="http://schemas.microsoft.com/office/powerpoint/2010/main" val="217953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4101E-F584-4491-AA86-2B46564F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BE344-4F8E-4672-AD64-72BC1A58C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question or comments?</a:t>
            </a:r>
          </a:p>
          <a:p>
            <a:r>
              <a:rPr lang="en-US" dirty="0"/>
              <a:t>Evaluations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Tyler Wade | tyler@ppldev.com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A18A7C53-775A-4B69-90B9-81C577D4D590}"/>
              </a:ext>
            </a:extLst>
          </p:cNvPr>
          <p:cNvSpPr txBox="1">
            <a:spLocks noChangeArrowheads="1"/>
          </p:cNvSpPr>
          <p:nvPr/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57753E6-07A0-4AB8-B19F-5398544D98C4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3077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292B3610-4B2C-4BAC-B118-DF75F84EE0E6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dirty="0"/>
          </a:p>
        </p:txBody>
      </p:sp>
      <p:sp>
        <p:nvSpPr>
          <p:cNvPr id="10243" name="Rectangle 15"/>
          <p:cNvSpPr>
            <a:spLocks noChangeArrowheads="1"/>
          </p:cNvSpPr>
          <p:nvPr/>
        </p:nvSpPr>
        <p:spPr bwMode="auto">
          <a:xfrm>
            <a:off x="623888" y="228600"/>
            <a:ext cx="8229600" cy="762000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4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Performance Management Cycle</a:t>
            </a:r>
          </a:p>
        </p:txBody>
      </p:sp>
      <p:pic>
        <p:nvPicPr>
          <p:cNvPr id="10244" name="Picture 22" descr="2010 perf mg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23925"/>
            <a:ext cx="85629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23"/>
          <p:cNvSpPr txBox="1">
            <a:spLocks noChangeArrowheads="1"/>
          </p:cNvSpPr>
          <p:nvPr/>
        </p:nvSpPr>
        <p:spPr bwMode="auto">
          <a:xfrm>
            <a:off x="5562600" y="990600"/>
            <a:ext cx="9731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600">
                <a:latin typeface="Verdan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</a:t>
            </a:r>
          </a:p>
        </p:txBody>
      </p:sp>
    </p:spTree>
    <p:extLst>
      <p:ext uri="{BB962C8B-B14F-4D97-AF65-F5344CB8AC3E}">
        <p14:creationId xmlns:p14="http://schemas.microsoft.com/office/powerpoint/2010/main" val="207580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463ACBD-F815-4384-8EBB-013FEFA48AB0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800100" y="498475"/>
            <a:ext cx="7886700" cy="5000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The Bottom Line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What are the employee’s major responsibilities for the review period?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How will the responsibilities be measured for success?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Why is the employee doing what he/she is doing?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How will the supervisor and employee communicate and work together to prevent problems and overcome barriers?</a:t>
            </a:r>
          </a:p>
          <a:p>
            <a:endParaRPr lang="en-US" altLang="en-US" sz="1200" dirty="0">
              <a:solidFill>
                <a:srgbClr val="99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9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B6A2254-B63F-4C9C-A0C6-250107E4B2F3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Strategic Goals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9" name="Rectangle 8"/>
          <p:cNvSpPr>
            <a:spLocks noChangeArrowheads="1"/>
          </p:cNvSpPr>
          <p:nvPr/>
        </p:nvSpPr>
        <p:spPr bwMode="auto">
          <a:xfrm>
            <a:off x="1771650" y="1760538"/>
            <a:ext cx="56007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11270" name="Group 4"/>
          <p:cNvGrpSpPr>
            <a:grpSpLocks noChangeAspect="1"/>
          </p:cNvGrpSpPr>
          <p:nvPr/>
        </p:nvGrpSpPr>
        <p:grpSpPr bwMode="auto">
          <a:xfrm>
            <a:off x="2457450" y="1828800"/>
            <a:ext cx="4229100" cy="3633788"/>
            <a:chOff x="2527" y="10027"/>
            <a:chExt cx="4708" cy="4071"/>
          </a:xfrm>
        </p:grpSpPr>
        <p:sp>
          <p:nvSpPr>
            <p:cNvPr id="11273" name="AutoShape 7"/>
            <p:cNvSpPr>
              <a:spLocks noChangeAspect="1" noChangeArrowheads="1" noTextEdit="1"/>
            </p:cNvSpPr>
            <p:nvPr/>
          </p:nvSpPr>
          <p:spPr bwMode="auto">
            <a:xfrm>
              <a:off x="2527" y="10027"/>
              <a:ext cx="4708" cy="4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AutoShape 6"/>
            <p:cNvSpPr>
              <a:spLocks noChangeArrowheads="1"/>
            </p:cNvSpPr>
            <p:nvPr/>
          </p:nvSpPr>
          <p:spPr bwMode="auto">
            <a:xfrm>
              <a:off x="2527" y="10027"/>
              <a:ext cx="4708" cy="348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990099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90099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99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99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Agency</a:t>
              </a:r>
              <a:b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</a:br>
              <a: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strategic plan</a:t>
              </a:r>
              <a:endParaRPr lang="en-US" altLang="en-US" sz="90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Department </a:t>
              </a:r>
              <a:b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</a:br>
              <a: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business plan</a:t>
              </a:r>
              <a:endParaRPr lang="en-US" altLang="en-US" sz="900"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Unit goals</a:t>
              </a:r>
              <a:endParaRPr lang="en-US" altLang="en-US" sz="180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275" name="Text Box 5"/>
            <p:cNvSpPr txBox="1">
              <a:spLocks noChangeArrowheads="1"/>
            </p:cNvSpPr>
            <p:nvPr/>
          </p:nvSpPr>
          <p:spPr bwMode="auto">
            <a:xfrm>
              <a:off x="3787" y="13650"/>
              <a:ext cx="2269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rgbClr val="990099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990099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99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3399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Unit work results</a:t>
              </a:r>
              <a:endParaRPr lang="en-US" altLang="en-US" sz="180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40308" name="Group 20"/>
          <p:cNvGraphicFramePr>
            <a:graphicFrameLocks noGrp="1"/>
          </p:cNvGraphicFramePr>
          <p:nvPr/>
        </p:nvGraphicFramePr>
        <p:xfrm>
          <a:off x="1771650" y="1760538"/>
          <a:ext cx="5600700" cy="457200"/>
        </p:xfrm>
        <a:graphic>
          <a:graphicData uri="http://schemas.openxmlformats.org/drawingml/2006/table">
            <a:tbl>
              <a:tblPr/>
              <a:tblGrid>
                <a:gridCol w="560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990099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1pPr>
                      <a:lvl2pPr marL="344488" eaLnBrk="0" hangingPunct="0">
                        <a:spcBef>
                          <a:spcPct val="20000"/>
                        </a:spcBef>
                        <a:buClr>
                          <a:srgbClr val="990099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2pPr>
                      <a:lvl3pPr marL="671513" eaLnBrk="0" hangingPunct="0">
                        <a:spcBef>
                          <a:spcPct val="20000"/>
                        </a:spcBef>
                        <a:buClr>
                          <a:srgbClr val="00CC99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3pPr>
                      <a:lvl4pPr marL="1023938" eaLnBrk="0" hangingPunct="0">
                        <a:spcBef>
                          <a:spcPct val="20000"/>
                        </a:spcBef>
                        <a:buClr>
                          <a:srgbClr val="003399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4pPr>
                      <a:lvl5pPr marL="1341438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5pPr>
                      <a:lvl6pPr marL="1798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6pPr>
                      <a:lvl7pPr marL="22558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7pPr>
                      <a:lvl8pPr marL="27130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8pPr>
                      <a:lvl9pPr marL="31702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99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75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1644DA8-CA86-466C-AA51-E3085D5F8FBB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800100" y="479425"/>
            <a:ext cx="7886700" cy="50165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Performance Goals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How to write them</a:t>
            </a:r>
          </a:p>
          <a:p>
            <a:pPr marL="609600" indent="-6096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/>
              <a:t> 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State the goal as a result (outcome).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State the measurement(s) that represents the goal.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Check to see if the goal is SMART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Rewrite the goal in a complete sentence (optional).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Test it. “If someone met the measurement, would I be satisfied that they achieved the desired result?” </a:t>
            </a:r>
          </a:p>
          <a:p>
            <a:pPr marL="936625" lvl="1" indent="-609600">
              <a:lnSpc>
                <a:spcPct val="80000"/>
              </a:lnSpc>
              <a:buSzPct val="90000"/>
            </a:pPr>
            <a:r>
              <a:rPr lang="en-US" altLang="en-US" sz="2000" dirty="0"/>
              <a:t>If yes, great, you’re done. If not, go back to steps 2-5 and make needed changes.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6781800" y="73025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pecific</a:t>
            </a:r>
          </a:p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easurable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chievable</a:t>
            </a:r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/>
              <a:t>ealistic</a:t>
            </a:r>
          </a:p>
          <a:p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/>
              <a:t>rackable</a:t>
            </a:r>
            <a:r>
              <a:rPr lang="en-US" dirty="0"/>
              <a:t>/Timed</a:t>
            </a:r>
          </a:p>
        </p:txBody>
      </p:sp>
    </p:spTree>
    <p:extLst>
      <p:ext uri="{BB962C8B-B14F-4D97-AF65-F5344CB8AC3E}">
        <p14:creationId xmlns:p14="http://schemas.microsoft.com/office/powerpoint/2010/main" val="365074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1644DA8-CA86-466C-AA51-E3085D5F8FBB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28650" y="479425"/>
            <a:ext cx="8229600" cy="50165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Performance Goals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Performance goals have two main elements:</a:t>
            </a:r>
          </a:p>
          <a:p>
            <a:pPr lvl="1"/>
            <a:r>
              <a:rPr lang="en-US" sz="2000" dirty="0"/>
              <a:t>A result (i.e., outcome, deliverable)</a:t>
            </a:r>
          </a:p>
          <a:p>
            <a:pPr lvl="1"/>
            <a:r>
              <a:rPr lang="en-US" sz="2000" dirty="0"/>
              <a:t>A measurement (i.e., indicator, metric)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62000" y="3048000"/>
          <a:ext cx="7391400" cy="2362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3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Example (tangible result)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Closed cases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Completed Issue Memo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Safe environment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Non-Example (actions only)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Work on caseload 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Research issue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Post warning signs and safety tips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90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1644DA8-CA86-466C-AA51-E3085D5F8FBB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504718"/>
            <a:ext cx="8229600" cy="50165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Writing Performance Goals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Performance goals have two main elements:</a:t>
            </a:r>
          </a:p>
          <a:p>
            <a:pPr lvl="1"/>
            <a:r>
              <a:rPr lang="en-US" sz="2000" dirty="0"/>
              <a:t>A result (i.e., outcome, deliverable)</a:t>
            </a:r>
          </a:p>
          <a:p>
            <a:pPr lvl="1"/>
            <a:r>
              <a:rPr lang="en-US" sz="2000" dirty="0"/>
              <a:t>A measurement (i.e., indicator, metric)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62000" y="3048000"/>
          <a:ext cx="7391400" cy="2362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3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Example (tangible result)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Closed cases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Completed Issue Memo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Safe environment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Non-Example (actions only)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Work on caseload 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Research issue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Post warning signs and safety tips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762000" y="3048000"/>
          <a:ext cx="7391400" cy="2362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Result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Closed cases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Completed Issue Memo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Safe environment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Measurement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All priority cases closed by 12/15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Management sign-off by 10/30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&lt;1% incidents at local site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02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2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5200" y="6172200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99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990099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99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1644DA8-CA86-466C-AA51-E3085D5F8FBB}" type="slidenum">
              <a:rPr lang="en-US" altLang="en-US" sz="14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28650" y="479425"/>
            <a:ext cx="8229600" cy="50165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Performance Goals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How to write them</a:t>
            </a:r>
          </a:p>
          <a:p>
            <a:pPr marL="609600" indent="-6096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/>
              <a:t> 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State the goal as a result (outcome).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State the measurement(s) that represents the goal.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Check to see if the goal is SMART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Rewrite the goal in a complete sentence (optional).</a:t>
            </a:r>
          </a:p>
          <a:p>
            <a:pPr marL="609600" indent="-609600">
              <a:lnSpc>
                <a:spcPct val="80000"/>
              </a:lnSpc>
              <a:buSzPct val="90000"/>
              <a:buFontTx/>
              <a:buAutoNum type="arabicPeriod"/>
            </a:pPr>
            <a:r>
              <a:rPr lang="en-US" altLang="en-US" sz="2400" dirty="0"/>
              <a:t>Test it. “If someone met the measurement, would I be satisfied that they achieved the desired result?” </a:t>
            </a:r>
          </a:p>
          <a:p>
            <a:pPr marL="936625" lvl="1" indent="-609600">
              <a:lnSpc>
                <a:spcPct val="80000"/>
              </a:lnSpc>
              <a:buSzPct val="90000"/>
            </a:pPr>
            <a:r>
              <a:rPr lang="en-US" altLang="en-US" sz="2000" dirty="0"/>
              <a:t>If yes, great, you’re done. If not, go back to steps 2-5 and make needed changes.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6781800" y="73025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pecific</a:t>
            </a:r>
          </a:p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easurable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chievable</a:t>
            </a:r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/>
              <a:t>ealistic</a:t>
            </a:r>
          </a:p>
          <a:p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dirty="0" err="1"/>
              <a:t>rackable</a:t>
            </a:r>
            <a:r>
              <a:rPr lang="en-US" dirty="0"/>
              <a:t>/Timed</a:t>
            </a:r>
          </a:p>
        </p:txBody>
      </p:sp>
    </p:spTree>
    <p:extLst>
      <p:ext uri="{BB962C8B-B14F-4D97-AF65-F5344CB8AC3E}">
        <p14:creationId xmlns:p14="http://schemas.microsoft.com/office/powerpoint/2010/main" val="194283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PPLDEV">
      <a:dk1>
        <a:srgbClr val="595959"/>
      </a:dk1>
      <a:lt1>
        <a:srgbClr val="FFFFFF"/>
      </a:lt1>
      <a:dk2>
        <a:srgbClr val="595959"/>
      </a:dk2>
      <a:lt2>
        <a:srgbClr val="F0EFEF"/>
      </a:lt2>
      <a:accent1>
        <a:srgbClr val="3D89BB"/>
      </a:accent1>
      <a:accent2>
        <a:srgbClr val="3D89BB"/>
      </a:accent2>
      <a:accent3>
        <a:srgbClr val="3D89BB"/>
      </a:accent3>
      <a:accent4>
        <a:srgbClr val="3D89BB"/>
      </a:accent4>
      <a:accent5>
        <a:srgbClr val="5B9BD5"/>
      </a:accent5>
      <a:accent6>
        <a:srgbClr val="3D89BB"/>
      </a:accent6>
      <a:hlink>
        <a:srgbClr val="3D89BB"/>
      </a:hlink>
      <a:folHlink>
        <a:srgbClr val="3D89BB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886</Words>
  <Application>Microsoft Office PowerPoint</Application>
  <PresentationFormat>On-screen Show (4:3)</PresentationFormat>
  <Paragraphs>238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Black</vt:lpstr>
      <vt:lpstr>Calibri</vt:lpstr>
      <vt:lpstr>Gill Sans MT</vt:lpstr>
      <vt:lpstr>Times New Roman</vt:lpstr>
      <vt:lpstr>Verdana</vt:lpstr>
      <vt:lpstr>Wingdings</vt:lpstr>
      <vt:lpstr>Office Theme</vt:lpstr>
      <vt:lpstr>A Manager’s Guide to Performance Management</vt:lpstr>
      <vt:lpstr>PowerPoint Presentation</vt:lpstr>
      <vt:lpstr>PowerPoint Presentation</vt:lpstr>
      <vt:lpstr>The Bottom Line</vt:lpstr>
      <vt:lpstr>Strategic Goals</vt:lpstr>
      <vt:lpstr>Performance Goals</vt:lpstr>
      <vt:lpstr>Performance Goals</vt:lpstr>
      <vt:lpstr>Writing Performance Goals</vt:lpstr>
      <vt:lpstr>Performance Goals</vt:lpstr>
      <vt:lpstr>PowerPoint Presentation</vt:lpstr>
      <vt:lpstr>Address Individual Performance</vt:lpstr>
      <vt:lpstr>Analyzing Performance Issues</vt:lpstr>
      <vt:lpstr>Exercise: Performance Issues</vt:lpstr>
      <vt:lpstr>PowerPoint Presentation</vt:lpstr>
      <vt:lpstr>Performance Environment </vt:lpstr>
      <vt:lpstr>Feedback</vt:lpstr>
      <vt:lpstr>Feedback</vt:lpstr>
      <vt:lpstr>Performance Environment </vt:lpstr>
      <vt:lpstr>PowerPoint Presentation</vt:lpstr>
      <vt:lpstr>Appraise Performance</vt:lpstr>
      <vt:lpstr>Writing the Appraisal</vt:lpstr>
      <vt:lpstr>Deliver the Appraisal</vt:lpstr>
      <vt:lpstr>PowerPoint Presentation</vt:lpstr>
      <vt:lpstr>Inexpensive ways to recognize</vt:lpstr>
      <vt:lpstr>Meaningful Recognition</vt:lpstr>
      <vt:lpstr>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Wallace</dc:creator>
  <cp:lastModifiedBy>Dennis Wade</cp:lastModifiedBy>
  <cp:revision>10</cp:revision>
  <dcterms:created xsi:type="dcterms:W3CDTF">2019-04-18T18:08:06Z</dcterms:created>
  <dcterms:modified xsi:type="dcterms:W3CDTF">2019-05-24T00:24:52Z</dcterms:modified>
</cp:coreProperties>
</file>