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486" r:id="rId2"/>
    <p:sldId id="477" r:id="rId3"/>
    <p:sldId id="478" r:id="rId4"/>
    <p:sldId id="479" r:id="rId5"/>
    <p:sldId id="480" r:id="rId6"/>
    <p:sldId id="482" r:id="rId7"/>
    <p:sldId id="483" r:id="rId8"/>
    <p:sldId id="453" r:id="rId9"/>
    <p:sldId id="454" r:id="rId10"/>
    <p:sldId id="455" r:id="rId11"/>
    <p:sldId id="456" r:id="rId12"/>
    <p:sldId id="485" r:id="rId13"/>
    <p:sldId id="484" r:id="rId14"/>
    <p:sldId id="464" r:id="rId15"/>
    <p:sldId id="465" r:id="rId16"/>
    <p:sldId id="466" r:id="rId17"/>
    <p:sldId id="467" r:id="rId18"/>
    <p:sldId id="4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1"/>
    <p:restoredTop sz="94633"/>
  </p:normalViewPr>
  <p:slideViewPr>
    <p:cSldViewPr snapToGrid="0" snapToObjects="1">
      <p:cViewPr varScale="1">
        <p:scale>
          <a:sx n="66" d="100"/>
          <a:sy n="66" d="100"/>
        </p:scale>
        <p:origin x="13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9888-4239-4BB1-912A-2DF06C2FD6EF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5257E-FA9C-43AD-A352-4AD6C7B85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102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87" rIns="93175" bIns="46587"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Page 18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Wrap-up and Action Plan (03:15 to 03:30)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Go through the bullets on the slide, especially the Action Plan, which will take about 10 minutes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8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EA132-BB8B-2049-87BE-3CA1B98E1586}"/>
              </a:ext>
            </a:extLst>
          </p:cNvPr>
          <p:cNvSpPr/>
          <p:nvPr userDrawn="1"/>
        </p:nvSpPr>
        <p:spPr>
          <a:xfrm>
            <a:off x="526942" y="240225"/>
            <a:ext cx="8059119" cy="88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9EA26E-DB75-5447-A0EE-B78AE4D549A0}"/>
              </a:ext>
            </a:extLst>
          </p:cNvPr>
          <p:cNvCxnSpPr>
            <a:cxnSpLocks/>
          </p:cNvCxnSpPr>
          <p:nvPr userDrawn="1"/>
        </p:nvCxnSpPr>
        <p:spPr>
          <a:xfrm>
            <a:off x="1069383" y="3555037"/>
            <a:ext cx="702073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9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2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50189"/>
            <a:ext cx="1971675" cy="50911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661" y="550190"/>
            <a:ext cx="5615714" cy="50911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6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81000" y="1371600"/>
            <a:ext cx="40386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371600"/>
            <a:ext cx="4038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1722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4FEA5-33AD-4BF1-9FE2-9BEA12850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38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8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98BF82-ECC8-FC41-8AD2-750A690FD908}"/>
              </a:ext>
            </a:extLst>
          </p:cNvPr>
          <p:cNvSpPr/>
          <p:nvPr userDrawn="1"/>
        </p:nvSpPr>
        <p:spPr>
          <a:xfrm>
            <a:off x="526942" y="240225"/>
            <a:ext cx="8059119" cy="937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BFB5DC-A456-A149-AC9D-9C97374C3D9B}"/>
              </a:ext>
            </a:extLst>
          </p:cNvPr>
          <p:cNvCxnSpPr>
            <a:cxnSpLocks/>
          </p:cNvCxnSpPr>
          <p:nvPr userDrawn="1"/>
        </p:nvCxnSpPr>
        <p:spPr>
          <a:xfrm>
            <a:off x="1069383" y="4579891"/>
            <a:ext cx="702073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75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9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436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9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53" y="379710"/>
            <a:ext cx="7883087" cy="1077131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18833"/>
            <a:ext cx="4629150" cy="4342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18834"/>
            <a:ext cx="2949178" cy="43501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95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199"/>
            <a:ext cx="7886700" cy="658679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70861"/>
            <a:ext cx="4629150" cy="459019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70861"/>
            <a:ext cx="2949178" cy="45981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24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09607"/>
            <a:ext cx="7886700" cy="430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EF03BE-08DB-3C4C-9A7E-7898B7E63CAD}"/>
              </a:ext>
            </a:extLst>
          </p:cNvPr>
          <p:cNvCxnSpPr>
            <a:cxnSpLocks/>
          </p:cNvCxnSpPr>
          <p:nvPr userDrawn="1"/>
        </p:nvCxnSpPr>
        <p:spPr>
          <a:xfrm>
            <a:off x="628650" y="5850103"/>
            <a:ext cx="78867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7705B9C-D1F7-AB43-98B4-085D4ADC66E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8650" y="5970684"/>
            <a:ext cx="1860062" cy="5551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7F018A-1277-7D42-816B-542B3704A4F8}"/>
              </a:ext>
            </a:extLst>
          </p:cNvPr>
          <p:cNvCxnSpPr>
            <a:cxnSpLocks/>
          </p:cNvCxnSpPr>
          <p:nvPr userDrawn="1"/>
        </p:nvCxnSpPr>
        <p:spPr>
          <a:xfrm>
            <a:off x="628650" y="365126"/>
            <a:ext cx="7886700" cy="0"/>
          </a:xfrm>
          <a:prstGeom prst="line">
            <a:avLst/>
          </a:prstGeom>
          <a:ln w="476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E00B1-F502-A748-B8A5-D0ED45151F76}"/>
              </a:ext>
            </a:extLst>
          </p:cNvPr>
          <p:cNvCxnSpPr>
            <a:cxnSpLocks/>
          </p:cNvCxnSpPr>
          <p:nvPr userDrawn="1"/>
        </p:nvCxnSpPr>
        <p:spPr>
          <a:xfrm flipH="1">
            <a:off x="651533" y="342901"/>
            <a:ext cx="1" cy="729154"/>
          </a:xfrm>
          <a:prstGeom prst="line">
            <a:avLst/>
          </a:prstGeom>
          <a:ln w="476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3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hyperlink" Target="http://www.google.com/imgres?imgurl=http://1hiphopucit.com/wp-content/uploads/2010/03/celebrity-000246.jpg&amp;imgrefurl=http://1hiphopucit.com/2010/03/guess-who-jay-z-beyonce-nicki-minaj-kobe-50-cent-more/&amp;usg=__V6f4W9ic5dtmnTRbOEWZrgUVfQ0=&amp;h=400&amp;w=320&amp;sz=24&amp;hl=en&amp;start=9&amp;zoom=1&amp;tbnid=06oLzznrVMu0RM:&amp;tbnh=124&amp;tbnw=99&amp;ei=Bx2kUMPLLcG2igL_zoGICA&amp;prev=/search?q%3Dcelebrities%2Bhigh%2Bschool%2Bphotos%26um%3D1%26hl%3Den%26safe%3Dactive%26rls%3Dcom.microsoft:en-US%26tbm%3Disch&amp;um=1&amp;itbs=1" TargetMode="Externa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7C63-B81B-994C-9216-C4FC06135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All in the Spirit of Teamwork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DAA0B-2FF4-7F4F-8314-F85F7F0F9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90723"/>
            <a:ext cx="6858000" cy="16557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kern="0" dirty="0"/>
              <a:t>CAPPA Advocacy</a:t>
            </a:r>
          </a:p>
          <a:p>
            <a:pPr>
              <a:defRPr/>
            </a:pPr>
            <a:endParaRPr lang="en-US" altLang="en-US" kern="0" dirty="0"/>
          </a:p>
          <a:p>
            <a:pPr>
              <a:defRPr/>
            </a:pPr>
            <a:r>
              <a:rPr lang="en-US" altLang="en-US" sz="2000" kern="0" dirty="0"/>
              <a:t>Tyler Wade</a:t>
            </a:r>
          </a:p>
          <a:p>
            <a:pPr>
              <a:defRPr/>
            </a:pPr>
            <a:r>
              <a:rPr lang="en-US" altLang="en-US" sz="2000" kern="0" dirty="0"/>
              <a:t>tyler@ppldev.com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53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Tha Amazing Liar Optical Illusion 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2817813" y="152400"/>
            <a:ext cx="35083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74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23838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99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009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99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1748" name="Picture 3" descr="What does this sa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914400"/>
            <a:ext cx="4405313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7840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24259"/>
            <a:ext cx="3886200" cy="5010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Nickname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Motto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Language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Highest point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Lowest point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Governor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Bird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Freshwater fish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Saltwater fish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Flower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0" y="924259"/>
            <a:ext cx="3124200" cy="5010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Insect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Mammal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Reptile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Tree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Beverage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Color(s)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Color(s)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Mineral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Soil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1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Song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algn="ctr"/>
            <a:r>
              <a:rPr lang="en-US" altLang="en-US" dirty="0"/>
              <a:t>CA Trivia &amp; Symbols</a:t>
            </a:r>
          </a:p>
        </p:txBody>
      </p:sp>
    </p:spTree>
    <p:extLst>
      <p:ext uri="{BB962C8B-B14F-4D97-AF65-F5344CB8AC3E}">
        <p14:creationId xmlns:p14="http://schemas.microsoft.com/office/powerpoint/2010/main" val="230877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t3.gstatic.com/images?q=tbn:ANd9GcQSfq0tMDhUCPXKtilZVGUVUZR4InXHWhzKxn3dJw1a6QrSPC_DxWoTu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90825"/>
            <a:ext cx="942975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767262"/>
            <a:ext cx="9239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44" y="2438400"/>
            <a:ext cx="9429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93" y="2829790"/>
            <a:ext cx="619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790825"/>
            <a:ext cx="10191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94" y="5057775"/>
            <a:ext cx="10572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31" y="5181600"/>
            <a:ext cx="10096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9334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43" y="428625"/>
            <a:ext cx="11811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392256"/>
            <a:ext cx="10858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2256"/>
            <a:ext cx="9810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8191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04800"/>
            <a:ext cx="8667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715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953000"/>
            <a:ext cx="9620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87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539298"/>
            <a:ext cx="7886700" cy="70692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Section 3</a:t>
            </a:r>
            <a:br>
              <a:rPr lang="en-US" altLang="en-US" dirty="0"/>
            </a:br>
            <a:r>
              <a:rPr lang="en-US" altLang="en-US" dirty="0"/>
              <a:t>Establish Teams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086" y="1752600"/>
            <a:ext cx="7583714" cy="4343400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dirty="0"/>
              <a:t>Assemble the team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dirty="0"/>
              <a:t>Organize the team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dirty="0"/>
              <a:t>Empower the team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dirty="0"/>
              <a:t>Introduce team process plan</a:t>
            </a:r>
          </a:p>
        </p:txBody>
      </p:sp>
    </p:spTree>
    <p:extLst>
      <p:ext uri="{BB962C8B-B14F-4D97-AF65-F5344CB8AC3E}">
        <p14:creationId xmlns:p14="http://schemas.microsoft.com/office/powerpoint/2010/main" val="306660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56770" y="332469"/>
            <a:ext cx="8229600" cy="863600"/>
          </a:xfrm>
        </p:spPr>
        <p:txBody>
          <a:bodyPr/>
          <a:lstStyle/>
          <a:p>
            <a:r>
              <a:rPr lang="en-US" altLang="en-US" dirty="0"/>
              <a:t>How to Establish Teams</a:t>
            </a:r>
            <a:r>
              <a:rPr lang="en-US" altLang="en-US" sz="3200" dirty="0"/>
              <a:t> </a:t>
            </a:r>
            <a:r>
              <a:rPr lang="en-US" altLang="en-US" sz="1800" dirty="0"/>
              <a:t>(continued)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342" y="1296988"/>
            <a:ext cx="7830457" cy="4262437"/>
          </a:xfrm>
        </p:spPr>
        <p:txBody>
          <a:bodyPr/>
          <a:lstStyle/>
          <a:p>
            <a:pPr marL="609600" indent="-609600">
              <a:spcAft>
                <a:spcPts val="60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r>
              <a:rPr lang="en-US" altLang="en-US" dirty="0"/>
              <a:t>Step 4 – Introduce a </a:t>
            </a:r>
            <a:r>
              <a:rPr lang="en-US" altLang="en-US" b="1" dirty="0"/>
              <a:t>team process plan</a:t>
            </a:r>
            <a:r>
              <a:rPr lang="en-US" altLang="en-US" dirty="0"/>
              <a:t>.</a:t>
            </a:r>
          </a:p>
          <a:p>
            <a:pPr marL="1214438" lvl="1" indent="-533400">
              <a:spcAft>
                <a:spcPts val="600"/>
              </a:spcAft>
              <a:buSzPct val="95000"/>
              <a:buFont typeface="Wingdings" panose="05000000000000000000" pitchFamily="2" charset="2"/>
              <a:buAutoNum type="alphaLcPeriod"/>
            </a:pPr>
            <a:r>
              <a:rPr lang="en-US" altLang="en-US" sz="2400" dirty="0"/>
              <a:t>This plan establishes team interaction and norms that the team will follow towards achieving their deliverables. </a:t>
            </a:r>
          </a:p>
          <a:p>
            <a:pPr marL="1214438" lvl="1" indent="-533400">
              <a:spcAft>
                <a:spcPts val="600"/>
              </a:spcAft>
              <a:buSzPct val="95000"/>
              <a:buFont typeface="Wingdings" panose="05000000000000000000" pitchFamily="2" charset="2"/>
              <a:buAutoNum type="alphaLcPeriod"/>
            </a:pPr>
            <a:r>
              <a:rPr lang="en-US" altLang="en-US" sz="2400" dirty="0"/>
              <a:t>Refer to it often and adapt it as necessary.</a:t>
            </a:r>
          </a:p>
          <a:p>
            <a:pPr marL="1214438" lvl="1" indent="-533400">
              <a:spcAft>
                <a:spcPts val="600"/>
              </a:spcAft>
              <a:buSzPct val="95000"/>
              <a:buFont typeface="Wingdings" panose="05000000000000000000" pitchFamily="2" charset="2"/>
              <a:buAutoNum type="alphaLcPeriod"/>
            </a:pPr>
            <a:endParaRPr lang="en-US" altLang="en-US" sz="2400" dirty="0"/>
          </a:p>
          <a:p>
            <a:pPr marL="1214438" lvl="1" indent="-533400">
              <a:spcAft>
                <a:spcPts val="600"/>
              </a:spcAft>
              <a:buFont typeface="Wingdings" panose="05000000000000000000" pitchFamily="2" charset="2"/>
              <a:buAutoNum type="arabicPeriod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9149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304800"/>
            <a:ext cx="7221537" cy="919163"/>
          </a:xfrm>
        </p:spPr>
        <p:txBody>
          <a:bodyPr/>
          <a:lstStyle/>
          <a:p>
            <a:r>
              <a:rPr lang="en-US" altLang="en-US" dirty="0"/>
              <a:t>Key Team Process Elements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1375228"/>
            <a:ext cx="7489825" cy="4648200"/>
          </a:xfrm>
        </p:spPr>
        <p:txBody>
          <a:bodyPr>
            <a:normAutofit lnSpcReduction="10000"/>
          </a:bodyPr>
          <a:lstStyle/>
          <a:p>
            <a:pPr marL="0" indent="4763">
              <a:lnSpc>
                <a:spcPct val="8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2400" dirty="0"/>
              <a:t> Team goals</a:t>
            </a:r>
          </a:p>
          <a:p>
            <a:pPr marL="0" indent="4763">
              <a:lnSpc>
                <a:spcPct val="8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2400" dirty="0"/>
              <a:t> Ground rules</a:t>
            </a:r>
          </a:p>
          <a:p>
            <a:pPr marL="0" indent="4763">
              <a:lnSpc>
                <a:spcPct val="8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2400" dirty="0"/>
              <a:t> Defined responsibilities of members</a:t>
            </a:r>
          </a:p>
          <a:p>
            <a:pPr marL="0" indent="4763">
              <a:lnSpc>
                <a:spcPct val="8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2400" dirty="0"/>
              <a:t> Defined responsibilities of management</a:t>
            </a:r>
          </a:p>
          <a:p>
            <a:pPr marL="0" indent="4763">
              <a:lnSpc>
                <a:spcPct val="8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2400" dirty="0"/>
              <a:t> Effective meetings</a:t>
            </a:r>
          </a:p>
          <a:p>
            <a:pPr marL="0" indent="4763">
              <a:lnSpc>
                <a:spcPct val="8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2400" dirty="0"/>
              <a:t> Agreed-upon:</a:t>
            </a:r>
          </a:p>
          <a:p>
            <a:pPr marL="1214438" lvl="1" indent="-5334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problem solving model</a:t>
            </a:r>
          </a:p>
          <a:p>
            <a:pPr marL="1214438" lvl="1" indent="-5334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decision making model</a:t>
            </a:r>
          </a:p>
          <a:p>
            <a:pPr marL="1214438" lvl="1" indent="-5334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/>
              <a:t>conflict management model</a:t>
            </a:r>
          </a:p>
          <a:p>
            <a:pPr marL="0" indent="4763">
              <a:lnSpc>
                <a:spcPct val="8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ü"/>
            </a:pPr>
            <a:r>
              <a:rPr lang="en-US" altLang="en-US" sz="2400" dirty="0"/>
              <a:t> Recognition and celebration</a:t>
            </a:r>
          </a:p>
        </p:txBody>
      </p:sp>
    </p:spTree>
    <p:extLst>
      <p:ext uri="{BB962C8B-B14F-4D97-AF65-F5344CB8AC3E}">
        <p14:creationId xmlns:p14="http://schemas.microsoft.com/office/powerpoint/2010/main" val="747266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703943" y="762001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Section 4</a:t>
            </a:r>
            <a:br>
              <a:rPr lang="en-US" altLang="en-US" dirty="0"/>
            </a:br>
            <a:r>
              <a:rPr lang="en-US" altLang="en-US" dirty="0"/>
              <a:t>Develop Teams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486" y="2177142"/>
            <a:ext cx="7685314" cy="3918857"/>
          </a:xfrm>
        </p:spPr>
        <p:txBody>
          <a:bodyPr/>
          <a:lstStyle/>
          <a:p>
            <a:r>
              <a:rPr lang="en-US" altLang="en-US" dirty="0"/>
              <a:t>Find out the stage/level of the team</a:t>
            </a:r>
          </a:p>
          <a:p>
            <a:pPr lvl="1"/>
            <a:r>
              <a:rPr lang="en-US" altLang="en-US" dirty="0"/>
              <a:t>Give the team what it needs</a:t>
            </a:r>
          </a:p>
          <a:p>
            <a:r>
              <a:rPr lang="en-US" altLang="en-US" dirty="0"/>
              <a:t>Address three areas</a:t>
            </a:r>
          </a:p>
          <a:p>
            <a:pPr lvl="1"/>
            <a:r>
              <a:rPr lang="en-US" altLang="en-US" dirty="0"/>
              <a:t>New ideas </a:t>
            </a:r>
          </a:p>
          <a:p>
            <a:pPr lvl="1"/>
            <a:r>
              <a:rPr lang="en-US" altLang="en-US" dirty="0"/>
              <a:t>Relationships </a:t>
            </a:r>
          </a:p>
          <a:p>
            <a:pPr lvl="1"/>
            <a:r>
              <a:rPr lang="en-US" altLang="en-US" dirty="0"/>
              <a:t>Growth and self assessment</a:t>
            </a:r>
          </a:p>
        </p:txBody>
      </p:sp>
    </p:spTree>
    <p:extLst>
      <p:ext uri="{BB962C8B-B14F-4D97-AF65-F5344CB8AC3E}">
        <p14:creationId xmlns:p14="http://schemas.microsoft.com/office/powerpoint/2010/main" val="105564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en-US"/>
              <a:t>Wrap-up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1100" y="1676400"/>
            <a:ext cx="6780213" cy="1905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marL="288925" indent="-288925"/>
            <a:r>
              <a:rPr lang="en-US" altLang="en-US" dirty="0"/>
              <a:t>Action Plan</a:t>
            </a:r>
          </a:p>
          <a:p>
            <a:pPr marL="288925" indent="-288925"/>
            <a:r>
              <a:rPr lang="en-US" altLang="en-US" dirty="0"/>
              <a:t>Final questions or comments?</a:t>
            </a:r>
          </a:p>
          <a:p>
            <a:pPr marL="288925" indent="-288925"/>
            <a:r>
              <a:rPr lang="en-US" altLang="en-US" dirty="0"/>
              <a:t>Thank you!</a:t>
            </a:r>
          </a:p>
          <a:p>
            <a:pPr marL="288925" indent="-288925"/>
            <a:endParaRPr lang="en-US" altLang="en-US" dirty="0"/>
          </a:p>
          <a:p>
            <a:pPr marL="288925" indent="-288925" algn="ctr">
              <a:buFont typeface="Wingdings" panose="05000000000000000000" pitchFamily="2" charset="2"/>
              <a:buNone/>
            </a:pPr>
            <a:r>
              <a:rPr lang="en-US" altLang="en-US" dirty="0"/>
              <a:t>tyler@ppldev.com</a:t>
            </a:r>
          </a:p>
        </p:txBody>
      </p:sp>
    </p:spTree>
    <p:extLst>
      <p:ext uri="{BB962C8B-B14F-4D97-AF65-F5344CB8AC3E}">
        <p14:creationId xmlns:p14="http://schemas.microsoft.com/office/powerpoint/2010/main" val="420338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652105"/>
            <a:ext cx="7886700" cy="70692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Section 1</a:t>
            </a:r>
            <a:br>
              <a:rPr lang="en-US" altLang="en-US" dirty="0"/>
            </a:br>
            <a:r>
              <a:rPr lang="en-US" altLang="en-US" dirty="0"/>
              <a:t>Understand Teams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752600"/>
            <a:ext cx="7886700" cy="4343400"/>
          </a:xfrm>
        </p:spPr>
        <p:txBody>
          <a:bodyPr/>
          <a:lstStyle/>
          <a:p>
            <a:r>
              <a:rPr lang="en-US" altLang="en-US" dirty="0"/>
              <a:t>Essential Elements</a:t>
            </a:r>
          </a:p>
          <a:p>
            <a:pPr lvl="1"/>
            <a:r>
              <a:rPr lang="en-US" altLang="en-US" dirty="0"/>
              <a:t>What it takes</a:t>
            </a:r>
          </a:p>
          <a:p>
            <a:pPr lvl="1"/>
            <a:r>
              <a:rPr lang="en-US" altLang="en-US" dirty="0"/>
              <a:t>Why do teams fail?</a:t>
            </a:r>
          </a:p>
          <a:p>
            <a:r>
              <a:rPr lang="en-US" altLang="en-US" dirty="0"/>
              <a:t>The Tuckman Model</a:t>
            </a:r>
          </a:p>
          <a:p>
            <a:r>
              <a:rPr lang="en-US" altLang="en-US" dirty="0"/>
              <a:t>Team Leader Style</a:t>
            </a:r>
          </a:p>
        </p:txBody>
      </p:sp>
    </p:spTree>
    <p:extLst>
      <p:ext uri="{BB962C8B-B14F-4D97-AF65-F5344CB8AC3E}">
        <p14:creationId xmlns:p14="http://schemas.microsoft.com/office/powerpoint/2010/main" val="183690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7037"/>
            <a:ext cx="7772400" cy="51752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Areas of Excellence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Communication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Quantity and quality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Trust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Collaboration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Differences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Conflict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Type and frequency 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2" name="team - performing DunkSh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07429" y="190862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31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2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505200" y="61722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99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009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99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C23E42-5211-474A-B7AA-4AE401003EF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 rot="5400000">
            <a:off x="-1516856" y="3253581"/>
            <a:ext cx="4953000" cy="579438"/>
          </a:xfrm>
        </p:spPr>
        <p:txBody>
          <a:bodyPr/>
          <a:lstStyle/>
          <a:p>
            <a:pPr algn="ctr"/>
            <a:r>
              <a:rPr lang="en-US" altLang="en-US" sz="2400">
                <a:solidFill>
                  <a:srgbClr val="00CC99"/>
                </a:solidFill>
                <a:latin typeface="Lucida Sans Unicode" panose="020B0602030504020204" pitchFamily="34" charset="0"/>
              </a:rPr>
              <a:t>The Tuckman Model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318135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99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009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99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4821" name="Picture 4" descr="poster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3"/>
          <a:stretch>
            <a:fillRect/>
          </a:stretch>
        </p:blipFill>
        <p:spPr bwMode="auto">
          <a:xfrm>
            <a:off x="1676400" y="1066800"/>
            <a:ext cx="694848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533400" y="380972"/>
            <a:ext cx="6934200" cy="70173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Team Development Stages</a:t>
            </a:r>
          </a:p>
        </p:txBody>
      </p:sp>
    </p:spTree>
    <p:extLst>
      <p:ext uri="{BB962C8B-B14F-4D97-AF65-F5344CB8AC3E}">
        <p14:creationId xmlns:p14="http://schemas.microsoft.com/office/powerpoint/2010/main" val="295032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2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505200" y="617220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99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009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99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AF65CD-8366-4ED5-9398-2943EAEDD6F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464"/>
            <a:ext cx="7772400" cy="1128713"/>
          </a:xfrm>
        </p:spPr>
        <p:txBody>
          <a:bodyPr/>
          <a:lstStyle/>
          <a:p>
            <a:r>
              <a:rPr lang="en-US" altLang="en-US" sz="3200" dirty="0"/>
              <a:t>Team Development Stages</a:t>
            </a:r>
            <a:br>
              <a:rPr lang="en-US" altLang="en-US" sz="3200" dirty="0"/>
            </a:br>
            <a:r>
              <a:rPr lang="en-US" altLang="en-US" sz="2000" dirty="0"/>
              <a:t>What’s Going On</a:t>
            </a:r>
          </a:p>
        </p:txBody>
      </p:sp>
      <p:graphicFrame>
        <p:nvGraphicFramePr>
          <p:cNvPr id="35844" name="Object 3"/>
          <p:cNvGraphicFramePr>
            <a:graphicFrameLocks noChangeAspect="1"/>
          </p:cNvGraphicFramePr>
          <p:nvPr/>
        </p:nvGraphicFramePr>
        <p:xfrm>
          <a:off x="0" y="1311275"/>
          <a:ext cx="9144000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8356410" imgH="5142763" progId="Word.Document.8">
                  <p:embed/>
                </p:oleObj>
              </mc:Choice>
              <mc:Fallback>
                <p:oleObj name="Document" r:id="rId3" imgW="8356410" imgH="5142763" progId="Word.Document.8">
                  <p:embed/>
                  <p:pic>
                    <p:nvPicPr>
                      <p:cNvPr id="358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913"/>
                      <a:stretch>
                        <a:fillRect/>
                      </a:stretch>
                    </p:blipFill>
                    <p:spPr bwMode="auto">
                      <a:xfrm>
                        <a:off x="0" y="1311275"/>
                        <a:ext cx="9144000" cy="5546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5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could happen?	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What could happen if a supervisor or team leader doesn’t understand the stages of team development?</a:t>
            </a:r>
          </a:p>
        </p:txBody>
      </p:sp>
    </p:spTree>
    <p:extLst>
      <p:ext uri="{BB962C8B-B14F-4D97-AF65-F5344CB8AC3E}">
        <p14:creationId xmlns:p14="http://schemas.microsoft.com/office/powerpoint/2010/main" val="221038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Else Could Happen?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 Narrow" panose="020B0606020202030204" pitchFamily="34" charset="0"/>
              </a:rPr>
              <a:t>What happens when a manager is </a:t>
            </a:r>
            <a:r>
              <a:rPr lang="en-US" altLang="en-US" u="sng">
                <a:latin typeface="Arial Narrow" panose="020B0606020202030204" pitchFamily="34" charset="0"/>
              </a:rPr>
              <a:t>lightly</a:t>
            </a:r>
            <a:r>
              <a:rPr lang="en-US" altLang="en-US">
                <a:latin typeface="Arial Narrow" panose="020B0606020202030204" pitchFamily="34" charset="0"/>
              </a:rPr>
              <a:t> involved in </a:t>
            </a:r>
            <a:r>
              <a:rPr lang="en-US" altLang="en-US" u="sng">
                <a:latin typeface="Arial Narrow" panose="020B0606020202030204" pitchFamily="34" charset="0"/>
              </a:rPr>
              <a:t>Setting Goals</a:t>
            </a:r>
            <a:r>
              <a:rPr lang="en-US" altLang="en-US">
                <a:latin typeface="Arial Narrow" panose="020B0606020202030204" pitchFamily="34" charset="0"/>
              </a:rPr>
              <a:t> with a </a:t>
            </a:r>
            <a:r>
              <a:rPr lang="en-US" altLang="en-US" u="sng">
                <a:latin typeface="Arial Narrow" panose="020B0606020202030204" pitchFamily="34" charset="0"/>
              </a:rPr>
              <a:t>Forming</a:t>
            </a:r>
            <a:r>
              <a:rPr lang="en-US" altLang="en-US">
                <a:latin typeface="Arial Narrow" panose="020B0606020202030204" pitchFamily="34" charset="0"/>
              </a:rPr>
              <a:t> team?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i="1">
              <a:latin typeface="Times" panose="02020603050405020304" pitchFamily="18" charset="0"/>
            </a:endParaRPr>
          </a:p>
          <a:p>
            <a:r>
              <a:rPr lang="en-US" altLang="en-US">
                <a:latin typeface="Arial Narrow" panose="020B0606020202030204" pitchFamily="34" charset="0"/>
              </a:rPr>
              <a:t>What happens when a manager is </a:t>
            </a:r>
            <a:r>
              <a:rPr lang="en-US" altLang="en-US" u="sng">
                <a:latin typeface="Arial Narrow" panose="020B0606020202030204" pitchFamily="34" charset="0"/>
              </a:rPr>
              <a:t>heavily</a:t>
            </a:r>
            <a:r>
              <a:rPr lang="en-US" altLang="en-US">
                <a:latin typeface="Arial Narrow" panose="020B0606020202030204" pitchFamily="34" charset="0"/>
              </a:rPr>
              <a:t> involved in </a:t>
            </a:r>
            <a:r>
              <a:rPr lang="en-US" altLang="en-US" u="sng">
                <a:latin typeface="Arial Narrow" panose="020B0606020202030204" pitchFamily="34" charset="0"/>
              </a:rPr>
              <a:t>Advice</a:t>
            </a:r>
            <a:r>
              <a:rPr lang="en-US" altLang="en-US">
                <a:latin typeface="Arial Narrow" panose="020B0606020202030204" pitchFamily="34" charset="0"/>
              </a:rPr>
              <a:t> with a </a:t>
            </a:r>
            <a:r>
              <a:rPr lang="en-US" altLang="en-US" u="sng">
                <a:latin typeface="Arial Narrow" panose="020B0606020202030204" pitchFamily="34" charset="0"/>
              </a:rPr>
              <a:t>Performing</a:t>
            </a:r>
            <a:r>
              <a:rPr lang="en-US" altLang="en-US">
                <a:latin typeface="Arial Narrow" panose="020B0606020202030204" pitchFamily="34" charset="0"/>
              </a:rPr>
              <a:t> team?</a:t>
            </a:r>
            <a:endParaRPr lang="en-US" altLang="en-US" i="1">
              <a:latin typeface="Times" panose="02020603050405020304" pitchFamily="18" charset="0"/>
            </a:endParaRP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13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97354"/>
            <a:ext cx="7886700" cy="70692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Section 2</a:t>
            </a:r>
            <a:br>
              <a:rPr lang="en-US" altLang="en-US" dirty="0"/>
            </a:br>
            <a:r>
              <a:rPr lang="en-US" altLang="en-US" dirty="0"/>
              <a:t>Appreciate Teams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8570" y="1917246"/>
            <a:ext cx="7598229" cy="4343400"/>
          </a:xfrm>
        </p:spPr>
        <p:txBody>
          <a:bodyPr/>
          <a:lstStyle/>
          <a:p>
            <a:r>
              <a:rPr lang="en-US" altLang="en-US" dirty="0"/>
              <a:t>The Value of Teams</a:t>
            </a:r>
          </a:p>
          <a:p>
            <a:r>
              <a:rPr lang="en-US" altLang="en-US" dirty="0"/>
              <a:t>Teamwork considerations</a:t>
            </a:r>
          </a:p>
          <a:p>
            <a:pPr lvl="1"/>
            <a:r>
              <a:rPr lang="en-US" altLang="en-US" dirty="0"/>
              <a:t>Squares</a:t>
            </a:r>
          </a:p>
          <a:p>
            <a:pPr lvl="1"/>
            <a:r>
              <a:rPr lang="en-US" altLang="en-US" dirty="0"/>
              <a:t>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335204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2557463" y="838200"/>
            <a:ext cx="4027487" cy="4029075"/>
            <a:chOff x="-3" y="-3"/>
            <a:chExt cx="2194" cy="2538"/>
          </a:xfrm>
        </p:grpSpPr>
        <p:grpSp>
          <p:nvGrpSpPr>
            <p:cNvPr id="29704" name="Group 3"/>
            <p:cNvGrpSpPr>
              <a:grpSpLocks/>
            </p:cNvGrpSpPr>
            <p:nvPr/>
          </p:nvGrpSpPr>
          <p:grpSpPr bwMode="auto">
            <a:xfrm>
              <a:off x="0" y="0"/>
              <a:ext cx="2188" cy="2532"/>
              <a:chOff x="0" y="0"/>
              <a:chExt cx="2188" cy="2532"/>
            </a:xfrm>
          </p:grpSpPr>
          <p:grpSp>
            <p:nvGrpSpPr>
              <p:cNvPr id="2970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547" cy="633"/>
                <a:chOff x="0" y="0"/>
                <a:chExt cx="547" cy="633"/>
              </a:xfrm>
            </p:grpSpPr>
            <p:sp>
              <p:nvSpPr>
                <p:cNvPr id="29752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53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07" name="Group 7"/>
              <p:cNvGrpSpPr>
                <a:grpSpLocks/>
              </p:cNvGrpSpPr>
              <p:nvPr/>
            </p:nvGrpSpPr>
            <p:grpSpPr bwMode="auto">
              <a:xfrm>
                <a:off x="547" y="0"/>
                <a:ext cx="547" cy="633"/>
                <a:chOff x="547" y="0"/>
                <a:chExt cx="547" cy="633"/>
              </a:xfrm>
            </p:grpSpPr>
            <p:sp>
              <p:nvSpPr>
                <p:cNvPr id="29750" name="Rectangle 8"/>
                <p:cNvSpPr>
                  <a:spLocks noChangeArrowheads="1"/>
                </p:cNvSpPr>
                <p:nvPr/>
              </p:nvSpPr>
              <p:spPr bwMode="auto">
                <a:xfrm>
                  <a:off x="590" y="0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51" name="Rectangle 9"/>
                <p:cNvSpPr>
                  <a:spLocks noChangeArrowheads="1"/>
                </p:cNvSpPr>
                <p:nvPr/>
              </p:nvSpPr>
              <p:spPr bwMode="auto">
                <a:xfrm>
                  <a:off x="547" y="0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08" name="Group 10"/>
              <p:cNvGrpSpPr>
                <a:grpSpLocks/>
              </p:cNvGrpSpPr>
              <p:nvPr/>
            </p:nvGrpSpPr>
            <p:grpSpPr bwMode="auto">
              <a:xfrm>
                <a:off x="1094" y="0"/>
                <a:ext cx="547" cy="633"/>
                <a:chOff x="1094" y="0"/>
                <a:chExt cx="547" cy="633"/>
              </a:xfrm>
            </p:grpSpPr>
            <p:sp>
              <p:nvSpPr>
                <p:cNvPr id="29748" name="Rectangle 11"/>
                <p:cNvSpPr>
                  <a:spLocks noChangeArrowheads="1"/>
                </p:cNvSpPr>
                <p:nvPr/>
              </p:nvSpPr>
              <p:spPr bwMode="auto">
                <a:xfrm>
                  <a:off x="1137" y="0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49" name="Rectangle 12"/>
                <p:cNvSpPr>
                  <a:spLocks noChangeArrowheads="1"/>
                </p:cNvSpPr>
                <p:nvPr/>
              </p:nvSpPr>
              <p:spPr bwMode="auto">
                <a:xfrm>
                  <a:off x="1094" y="0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09" name="Group 13"/>
              <p:cNvGrpSpPr>
                <a:grpSpLocks/>
              </p:cNvGrpSpPr>
              <p:nvPr/>
            </p:nvGrpSpPr>
            <p:grpSpPr bwMode="auto">
              <a:xfrm>
                <a:off x="1641" y="0"/>
                <a:ext cx="547" cy="633"/>
                <a:chOff x="1641" y="0"/>
                <a:chExt cx="547" cy="633"/>
              </a:xfrm>
            </p:grpSpPr>
            <p:sp>
              <p:nvSpPr>
                <p:cNvPr id="29746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4" y="0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47" name="Rectangle 15"/>
                <p:cNvSpPr>
                  <a:spLocks noChangeArrowheads="1"/>
                </p:cNvSpPr>
                <p:nvPr/>
              </p:nvSpPr>
              <p:spPr bwMode="auto">
                <a:xfrm>
                  <a:off x="1641" y="0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10" name="Group 16"/>
              <p:cNvGrpSpPr>
                <a:grpSpLocks/>
              </p:cNvGrpSpPr>
              <p:nvPr/>
            </p:nvGrpSpPr>
            <p:grpSpPr bwMode="auto">
              <a:xfrm>
                <a:off x="0" y="633"/>
                <a:ext cx="547" cy="633"/>
                <a:chOff x="0" y="633"/>
                <a:chExt cx="547" cy="633"/>
              </a:xfrm>
            </p:grpSpPr>
            <p:sp>
              <p:nvSpPr>
                <p:cNvPr id="29744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633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45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11" name="Group 19"/>
              <p:cNvGrpSpPr>
                <a:grpSpLocks/>
              </p:cNvGrpSpPr>
              <p:nvPr/>
            </p:nvGrpSpPr>
            <p:grpSpPr bwMode="auto">
              <a:xfrm>
                <a:off x="547" y="633"/>
                <a:ext cx="547" cy="633"/>
                <a:chOff x="547" y="633"/>
                <a:chExt cx="547" cy="633"/>
              </a:xfrm>
            </p:grpSpPr>
            <p:sp>
              <p:nvSpPr>
                <p:cNvPr id="29742" name="Rectangle 20"/>
                <p:cNvSpPr>
                  <a:spLocks noChangeArrowheads="1"/>
                </p:cNvSpPr>
                <p:nvPr/>
              </p:nvSpPr>
              <p:spPr bwMode="auto">
                <a:xfrm>
                  <a:off x="590" y="633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43" name="Rectangle 21"/>
                <p:cNvSpPr>
                  <a:spLocks noChangeArrowheads="1"/>
                </p:cNvSpPr>
                <p:nvPr/>
              </p:nvSpPr>
              <p:spPr bwMode="auto">
                <a:xfrm>
                  <a:off x="547" y="633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12" name="Group 22"/>
              <p:cNvGrpSpPr>
                <a:grpSpLocks/>
              </p:cNvGrpSpPr>
              <p:nvPr/>
            </p:nvGrpSpPr>
            <p:grpSpPr bwMode="auto">
              <a:xfrm>
                <a:off x="1094" y="633"/>
                <a:ext cx="547" cy="633"/>
                <a:chOff x="1094" y="633"/>
                <a:chExt cx="547" cy="633"/>
              </a:xfrm>
            </p:grpSpPr>
            <p:sp>
              <p:nvSpPr>
                <p:cNvPr id="29740" name="Rectangle 23"/>
                <p:cNvSpPr>
                  <a:spLocks noChangeArrowheads="1"/>
                </p:cNvSpPr>
                <p:nvPr/>
              </p:nvSpPr>
              <p:spPr bwMode="auto">
                <a:xfrm>
                  <a:off x="1137" y="633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41" name="Rectangle 24"/>
                <p:cNvSpPr>
                  <a:spLocks noChangeArrowheads="1"/>
                </p:cNvSpPr>
                <p:nvPr/>
              </p:nvSpPr>
              <p:spPr bwMode="auto">
                <a:xfrm>
                  <a:off x="1094" y="633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13" name="Group 25"/>
              <p:cNvGrpSpPr>
                <a:grpSpLocks/>
              </p:cNvGrpSpPr>
              <p:nvPr/>
            </p:nvGrpSpPr>
            <p:grpSpPr bwMode="auto">
              <a:xfrm>
                <a:off x="1641" y="633"/>
                <a:ext cx="547" cy="633"/>
                <a:chOff x="1641" y="633"/>
                <a:chExt cx="547" cy="633"/>
              </a:xfrm>
            </p:grpSpPr>
            <p:sp>
              <p:nvSpPr>
                <p:cNvPr id="29738" name="Rectangle 26"/>
                <p:cNvSpPr>
                  <a:spLocks noChangeArrowheads="1"/>
                </p:cNvSpPr>
                <p:nvPr/>
              </p:nvSpPr>
              <p:spPr bwMode="auto">
                <a:xfrm>
                  <a:off x="1684" y="633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39" name="Rectangle 27"/>
                <p:cNvSpPr>
                  <a:spLocks noChangeArrowheads="1"/>
                </p:cNvSpPr>
                <p:nvPr/>
              </p:nvSpPr>
              <p:spPr bwMode="auto">
                <a:xfrm>
                  <a:off x="1641" y="633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14" name="Group 28"/>
              <p:cNvGrpSpPr>
                <a:grpSpLocks/>
              </p:cNvGrpSpPr>
              <p:nvPr/>
            </p:nvGrpSpPr>
            <p:grpSpPr bwMode="auto">
              <a:xfrm>
                <a:off x="0" y="1266"/>
                <a:ext cx="547" cy="633"/>
                <a:chOff x="0" y="1266"/>
                <a:chExt cx="547" cy="633"/>
              </a:xfrm>
            </p:grpSpPr>
            <p:sp>
              <p:nvSpPr>
                <p:cNvPr id="29736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266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37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15" name="Group 31"/>
              <p:cNvGrpSpPr>
                <a:grpSpLocks/>
              </p:cNvGrpSpPr>
              <p:nvPr/>
            </p:nvGrpSpPr>
            <p:grpSpPr bwMode="auto">
              <a:xfrm>
                <a:off x="547" y="1266"/>
                <a:ext cx="547" cy="633"/>
                <a:chOff x="547" y="1266"/>
                <a:chExt cx="547" cy="633"/>
              </a:xfrm>
            </p:grpSpPr>
            <p:sp>
              <p:nvSpPr>
                <p:cNvPr id="29734" name="Rectangle 32"/>
                <p:cNvSpPr>
                  <a:spLocks noChangeArrowheads="1"/>
                </p:cNvSpPr>
                <p:nvPr/>
              </p:nvSpPr>
              <p:spPr bwMode="auto">
                <a:xfrm>
                  <a:off x="590" y="1266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35" name="Rectangle 33"/>
                <p:cNvSpPr>
                  <a:spLocks noChangeArrowheads="1"/>
                </p:cNvSpPr>
                <p:nvPr/>
              </p:nvSpPr>
              <p:spPr bwMode="auto">
                <a:xfrm>
                  <a:off x="547" y="1266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16" name="Group 34"/>
              <p:cNvGrpSpPr>
                <a:grpSpLocks/>
              </p:cNvGrpSpPr>
              <p:nvPr/>
            </p:nvGrpSpPr>
            <p:grpSpPr bwMode="auto">
              <a:xfrm>
                <a:off x="1094" y="1266"/>
                <a:ext cx="547" cy="633"/>
                <a:chOff x="1094" y="1266"/>
                <a:chExt cx="547" cy="633"/>
              </a:xfrm>
            </p:grpSpPr>
            <p:sp>
              <p:nvSpPr>
                <p:cNvPr id="29732" name="Rectangle 35"/>
                <p:cNvSpPr>
                  <a:spLocks noChangeArrowheads="1"/>
                </p:cNvSpPr>
                <p:nvPr/>
              </p:nvSpPr>
              <p:spPr bwMode="auto">
                <a:xfrm>
                  <a:off x="1137" y="1266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33" name="Rectangle 36"/>
                <p:cNvSpPr>
                  <a:spLocks noChangeArrowheads="1"/>
                </p:cNvSpPr>
                <p:nvPr/>
              </p:nvSpPr>
              <p:spPr bwMode="auto">
                <a:xfrm>
                  <a:off x="1094" y="1266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17" name="Group 37"/>
              <p:cNvGrpSpPr>
                <a:grpSpLocks/>
              </p:cNvGrpSpPr>
              <p:nvPr/>
            </p:nvGrpSpPr>
            <p:grpSpPr bwMode="auto">
              <a:xfrm>
                <a:off x="1641" y="1266"/>
                <a:ext cx="547" cy="633"/>
                <a:chOff x="1641" y="1266"/>
                <a:chExt cx="547" cy="633"/>
              </a:xfrm>
            </p:grpSpPr>
            <p:sp>
              <p:nvSpPr>
                <p:cNvPr id="29730" name="Rectangle 38"/>
                <p:cNvSpPr>
                  <a:spLocks noChangeArrowheads="1"/>
                </p:cNvSpPr>
                <p:nvPr/>
              </p:nvSpPr>
              <p:spPr bwMode="auto">
                <a:xfrm>
                  <a:off x="1684" y="1266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31" name="Rectangle 39"/>
                <p:cNvSpPr>
                  <a:spLocks noChangeArrowheads="1"/>
                </p:cNvSpPr>
                <p:nvPr/>
              </p:nvSpPr>
              <p:spPr bwMode="auto">
                <a:xfrm>
                  <a:off x="1641" y="1266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18" name="Group 40"/>
              <p:cNvGrpSpPr>
                <a:grpSpLocks/>
              </p:cNvGrpSpPr>
              <p:nvPr/>
            </p:nvGrpSpPr>
            <p:grpSpPr bwMode="auto">
              <a:xfrm>
                <a:off x="0" y="1899"/>
                <a:ext cx="547" cy="633"/>
                <a:chOff x="0" y="1899"/>
                <a:chExt cx="547" cy="633"/>
              </a:xfrm>
            </p:grpSpPr>
            <p:sp>
              <p:nvSpPr>
                <p:cNvPr id="29728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1899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29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1899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19" name="Group 43"/>
              <p:cNvGrpSpPr>
                <a:grpSpLocks/>
              </p:cNvGrpSpPr>
              <p:nvPr/>
            </p:nvGrpSpPr>
            <p:grpSpPr bwMode="auto">
              <a:xfrm>
                <a:off x="547" y="1899"/>
                <a:ext cx="547" cy="633"/>
                <a:chOff x="547" y="1899"/>
                <a:chExt cx="547" cy="633"/>
              </a:xfrm>
            </p:grpSpPr>
            <p:sp>
              <p:nvSpPr>
                <p:cNvPr id="29726" name="Rectangle 44"/>
                <p:cNvSpPr>
                  <a:spLocks noChangeArrowheads="1"/>
                </p:cNvSpPr>
                <p:nvPr/>
              </p:nvSpPr>
              <p:spPr bwMode="auto">
                <a:xfrm>
                  <a:off x="590" y="1899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27" name="Rectangle 45"/>
                <p:cNvSpPr>
                  <a:spLocks noChangeArrowheads="1"/>
                </p:cNvSpPr>
                <p:nvPr/>
              </p:nvSpPr>
              <p:spPr bwMode="auto">
                <a:xfrm>
                  <a:off x="547" y="1899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20" name="Group 46"/>
              <p:cNvGrpSpPr>
                <a:grpSpLocks/>
              </p:cNvGrpSpPr>
              <p:nvPr/>
            </p:nvGrpSpPr>
            <p:grpSpPr bwMode="auto">
              <a:xfrm>
                <a:off x="1094" y="1899"/>
                <a:ext cx="547" cy="633"/>
                <a:chOff x="1094" y="1899"/>
                <a:chExt cx="547" cy="633"/>
              </a:xfrm>
            </p:grpSpPr>
            <p:sp>
              <p:nvSpPr>
                <p:cNvPr id="29724" name="Rectangle 47"/>
                <p:cNvSpPr>
                  <a:spLocks noChangeArrowheads="1"/>
                </p:cNvSpPr>
                <p:nvPr/>
              </p:nvSpPr>
              <p:spPr bwMode="auto">
                <a:xfrm>
                  <a:off x="1137" y="1899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25" name="Rectangle 48"/>
                <p:cNvSpPr>
                  <a:spLocks noChangeArrowheads="1"/>
                </p:cNvSpPr>
                <p:nvPr/>
              </p:nvSpPr>
              <p:spPr bwMode="auto">
                <a:xfrm>
                  <a:off x="1094" y="1899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29721" name="Group 49"/>
              <p:cNvGrpSpPr>
                <a:grpSpLocks/>
              </p:cNvGrpSpPr>
              <p:nvPr/>
            </p:nvGrpSpPr>
            <p:grpSpPr bwMode="auto">
              <a:xfrm>
                <a:off x="1641" y="1899"/>
                <a:ext cx="547" cy="633"/>
                <a:chOff x="1641" y="1899"/>
                <a:chExt cx="547" cy="633"/>
              </a:xfrm>
            </p:grpSpPr>
            <p:sp>
              <p:nvSpPr>
                <p:cNvPr id="29722" name="Rectangle 50"/>
                <p:cNvSpPr>
                  <a:spLocks noChangeArrowheads="1"/>
                </p:cNvSpPr>
                <p:nvPr/>
              </p:nvSpPr>
              <p:spPr bwMode="auto">
                <a:xfrm>
                  <a:off x="1684" y="1899"/>
                  <a:ext cx="46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200">
                      <a:latin typeface="Garamond" panose="02020404030301010803" pitchFamily="18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23" name="Rectangle 51"/>
                <p:cNvSpPr>
                  <a:spLocks noChangeArrowheads="1"/>
                </p:cNvSpPr>
                <p:nvPr/>
              </p:nvSpPr>
              <p:spPr bwMode="auto">
                <a:xfrm>
                  <a:off x="1641" y="1899"/>
                  <a:ext cx="54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lr>
                      <a:srgbClr val="990099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990099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99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99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29705" name="Rectangle 52"/>
            <p:cNvSpPr>
              <a:spLocks noChangeArrowheads="1"/>
            </p:cNvSpPr>
            <p:nvPr/>
          </p:nvSpPr>
          <p:spPr bwMode="auto">
            <a:xfrm>
              <a:off x="-3" y="-3"/>
              <a:ext cx="2194" cy="253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990099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99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99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99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9700" name="Rectangle 53"/>
          <p:cNvSpPr>
            <a:spLocks noChangeArrowheads="1"/>
          </p:cNvSpPr>
          <p:nvPr/>
        </p:nvSpPr>
        <p:spPr bwMode="auto">
          <a:xfrm>
            <a:off x="0" y="4422775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99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009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99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Garamond" panose="02020404030301010803" pitchFamily="18" charset="0"/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01" name="Rectangle 54"/>
          <p:cNvSpPr>
            <a:spLocks noChangeArrowheads="1"/>
          </p:cNvSpPr>
          <p:nvPr/>
        </p:nvSpPr>
        <p:spPr bwMode="auto">
          <a:xfrm>
            <a:off x="0" y="5062538"/>
            <a:ext cx="91440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990099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009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99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1"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1">
                <a:latin typeface="Garamond" panose="02020404030301010803" pitchFamily="18" charset="0"/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Garamond" panose="02020404030301010803" pitchFamily="18" charset="0"/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02" name="Rectangle 55"/>
          <p:cNvSpPr>
            <a:spLocks noChangeArrowheads="1"/>
          </p:cNvSpPr>
          <p:nvPr/>
        </p:nvSpPr>
        <p:spPr bwMode="auto">
          <a:xfrm>
            <a:off x="1181100" y="5029200"/>
            <a:ext cx="6781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990099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009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99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>
              <a:latin typeface="Garamond" panose="020204040303010108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Garamond" panose="02020404030301010803" pitchFamily="18" charset="0"/>
              </a:rPr>
              <a:t>Number of squares: _______</a:t>
            </a:r>
            <a:endParaRPr lang="en-US" altLang="en-US" sz="6600">
              <a:latin typeface="Times New Roman" panose="02020603050405020304" pitchFamily="18" charset="0"/>
            </a:endParaRPr>
          </a:p>
        </p:txBody>
      </p:sp>
      <p:sp>
        <p:nvSpPr>
          <p:cNvPr id="29703" name="Rectangle 56"/>
          <p:cNvSpPr>
            <a:spLocks noChangeArrowheads="1"/>
          </p:cNvSpPr>
          <p:nvPr/>
        </p:nvSpPr>
        <p:spPr bwMode="auto">
          <a:xfrm>
            <a:off x="647700" y="343354"/>
            <a:ext cx="7315200" cy="6858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Squares</a:t>
            </a:r>
          </a:p>
        </p:txBody>
      </p:sp>
    </p:spTree>
    <p:extLst>
      <p:ext uri="{BB962C8B-B14F-4D97-AF65-F5344CB8AC3E}">
        <p14:creationId xmlns:p14="http://schemas.microsoft.com/office/powerpoint/2010/main" val="2355266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PLDEV">
      <a:dk1>
        <a:srgbClr val="595959"/>
      </a:dk1>
      <a:lt1>
        <a:srgbClr val="FFFFFF"/>
      </a:lt1>
      <a:dk2>
        <a:srgbClr val="595959"/>
      </a:dk2>
      <a:lt2>
        <a:srgbClr val="F0EFEF"/>
      </a:lt2>
      <a:accent1>
        <a:srgbClr val="3D89BB"/>
      </a:accent1>
      <a:accent2>
        <a:srgbClr val="3D89BB"/>
      </a:accent2>
      <a:accent3>
        <a:srgbClr val="3D89BB"/>
      </a:accent3>
      <a:accent4>
        <a:srgbClr val="3D89BB"/>
      </a:accent4>
      <a:accent5>
        <a:srgbClr val="5B9BD5"/>
      </a:accent5>
      <a:accent6>
        <a:srgbClr val="3D89BB"/>
      </a:accent6>
      <a:hlink>
        <a:srgbClr val="3D89BB"/>
      </a:hlink>
      <a:folHlink>
        <a:srgbClr val="3D89BB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339</Words>
  <Application>Microsoft Office PowerPoint</Application>
  <PresentationFormat>On-screen Show (4:3)</PresentationFormat>
  <Paragraphs>124</Paragraphs>
  <Slides>18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Narrow</vt:lpstr>
      <vt:lpstr>Calibri</vt:lpstr>
      <vt:lpstr>Garamond</vt:lpstr>
      <vt:lpstr>Gill Sans MT</vt:lpstr>
      <vt:lpstr>Lucida Sans Unicode</vt:lpstr>
      <vt:lpstr>Times</vt:lpstr>
      <vt:lpstr>Times New Roman</vt:lpstr>
      <vt:lpstr>Wingdings</vt:lpstr>
      <vt:lpstr>Office Theme</vt:lpstr>
      <vt:lpstr>Document</vt:lpstr>
      <vt:lpstr>All in the Spirit of Teamwork</vt:lpstr>
      <vt:lpstr>Section 1 Understand Teams</vt:lpstr>
      <vt:lpstr>Areas of Excellence</vt:lpstr>
      <vt:lpstr>The Tuckman Model</vt:lpstr>
      <vt:lpstr>Team Development Stages What’s Going On</vt:lpstr>
      <vt:lpstr>What could happen? </vt:lpstr>
      <vt:lpstr>What Else Could Happen?</vt:lpstr>
      <vt:lpstr>Section 2 Appreciate Teams</vt:lpstr>
      <vt:lpstr>PowerPoint Presentation</vt:lpstr>
      <vt:lpstr>PowerPoint Presentation</vt:lpstr>
      <vt:lpstr>PowerPoint Presentation</vt:lpstr>
      <vt:lpstr>CA Trivia &amp; Symbols</vt:lpstr>
      <vt:lpstr>PowerPoint Presentation</vt:lpstr>
      <vt:lpstr>Section 3 Establish Teams</vt:lpstr>
      <vt:lpstr>How to Establish Teams (continued)</vt:lpstr>
      <vt:lpstr>Key Team Process Elements</vt:lpstr>
      <vt:lpstr>Section 4 Develop Teams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Wallace</dc:creator>
  <cp:lastModifiedBy>Dennis Wade</cp:lastModifiedBy>
  <cp:revision>9</cp:revision>
  <dcterms:created xsi:type="dcterms:W3CDTF">2019-04-18T18:08:06Z</dcterms:created>
  <dcterms:modified xsi:type="dcterms:W3CDTF">2019-05-24T02:25:16Z</dcterms:modified>
</cp:coreProperties>
</file>