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80" r:id="rId6"/>
    <p:sldId id="274" r:id="rId7"/>
    <p:sldId id="269" r:id="rId8"/>
    <p:sldId id="270" r:id="rId9"/>
    <p:sldId id="271" r:id="rId10"/>
    <p:sldId id="275" r:id="rId11"/>
    <p:sldId id="276" r:id="rId12"/>
    <p:sldId id="277" r:id="rId13"/>
    <p:sldId id="281" r:id="rId14"/>
    <p:sldId id="27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FAD8EC-A51F-452E-9691-13FFC7FD28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6C497-9C8D-4C3D-85AD-CFEE3B1F5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5DC0-B099-4D8F-8A5F-BBCACC2F4EB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B1587-BA9E-4C17-A3D5-4324D502E3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2A51-3CF1-43C7-90C8-AAFD65031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32FB-03EA-4BD2-81C5-A0CBFCFB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C019-841E-4FDA-986B-3EBEDF5F7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5571A-FCC8-44BF-8023-D36B873D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DB6E2-1243-47E9-90C9-6F6E1950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80A-65C6-4884-811E-ABE7905B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79DE-1C43-46A5-B08C-D3B5DB0A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4FA1-E945-45BC-8757-1D39CE7E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CCF77-C074-4814-AE55-B4BB8199F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ACB1-A69E-4D18-94E5-FE93E89C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2531-F790-4393-B23E-697C7855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0152C-B30F-4163-8DAC-A6F5D4A0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16EE0-C25C-423D-8403-68794B2B7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E9B03-F40F-4AB9-ABDF-062454DCD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54CF9-BDCA-4C72-8966-205A4BD0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E44C-96AD-4A76-AD1A-13F30AC8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6C481-C93D-49B1-9E69-B21C0F83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CA6D-7E98-4D4C-AE90-154DA4D6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5BC1-943B-4730-AD5E-4C1F4EF9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94DF-67E9-44CD-AD0E-C3C75071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3F86-7B44-41DB-93F2-555FB95B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EA19-D0D5-4FC0-8829-50A203F0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7EC4-FBBA-4729-99D0-4D261F65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4105E-AEFE-4D7C-8A80-F1B47D6A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DD3-3ECE-4398-B2FB-953F2323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EDF6-B3A7-485B-B33F-B9599917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F3A03-0291-400E-87D5-AE2BC7CA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1D9D-8E9D-4757-AD8D-36B4925B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E57F-7864-4BBF-8FBB-CF71F7901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43721-6F3B-44DD-9D4F-1A074B5C7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C219C-418E-460D-AFA7-4BFE9706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043AF-A5AE-4C47-BE5C-1F0DF696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75B31-2B9B-4047-BE55-074D4EB9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E8C3-343E-47FB-A039-CA78E04F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54BB-56D0-4932-A7EA-D96C08ACF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88640-F352-4FB0-B67A-E76CEE914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9D383-1034-472B-830A-17C8379C3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7F27F-2C38-4722-8B52-EAE3B6B17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47952-33BA-41D9-BD9F-23C24095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75B13-C941-46CC-8266-C0A74E2D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44D9E-8C51-4DF9-986D-A4B20670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4B12-257C-4822-A959-3F9372C1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65258-18AC-42F2-B74B-D8447C07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9CF2D-BBBC-48A6-8E96-E89BF3BF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84C20-6AA9-45C0-8790-1492A23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013E0-7E70-4C14-9E79-0CD73068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132E-DFA8-47D5-B935-BDB115AD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7CA7F-B3B0-454A-9634-B46A40D8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3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25D5-F946-4777-AF8A-BFEDEE8F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8EE9-A3FF-493F-B375-5D332E06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2DE32-361C-47CF-9F4A-156EF357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FB5EA-9D5E-41E8-A556-DED52AC4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0DEEC-2F50-45D4-B5A9-9B68A4AB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9ED21-C830-4683-A7E8-41C57347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B1D7-E18E-428E-BC61-6D75671F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1DBF1-7960-4117-936B-F32E0000F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0C2F1-7E86-4153-99E6-1F71717C2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3E2DB-03D6-4A44-8EED-66040C57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96280-DEE0-4169-8881-438C3F00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5222-3ED5-41C4-BB2B-B2A9099F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E11E4-CC9F-4598-96A4-65E10370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D429D-CBE8-4914-B344-37028EFA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D0F5D-0646-4BC2-9B35-D04F1FB8D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6A7D-A50B-4976-8374-275FA70107B2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45FB-9ADB-4253-86C4-6A74573B4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7C5E-F2C3-427F-B6A1-41DEB48BE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4CD9-E15D-4B56-A14E-EDFD862D6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Iyk2smTmckCFY0qiAodU3UCYA&amp;url=http://www.tablegroup.com/books/dysfunctions&amp;psig=AFQjCNHSlJ4syn-TbhIlfJ4ma86dHJ6xBg&amp;ust=144790793349061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FF937E-9EB8-4A79-B857-36428375A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2022" y="321177"/>
            <a:ext cx="6515574" cy="434914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9B1912-42B9-4972-80BA-AF8235ECD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94" y="580133"/>
            <a:ext cx="4049486" cy="288757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Psychologically Safe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0B9C5-5A0C-4040-A8EB-73290807C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1C6CA"/>
                </a:solidFill>
              </a:rPr>
              <a:t>Three Strategies for Effective Team Interaction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B10CB-A02F-44A7-91A0-41C2731BAADD}"/>
              </a:ext>
            </a:extLst>
          </p:cNvPr>
          <p:cNvSpPr txBox="1"/>
          <p:nvPr/>
        </p:nvSpPr>
        <p:spPr>
          <a:xfrm>
            <a:off x="10005777" y="5089320"/>
            <a:ext cx="1985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Scott Gardner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Antoinette Joy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Dennis Wade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Tyler Wade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F2FAA-B507-4E33-916E-CAF7402791E4}"/>
              </a:ext>
            </a:extLst>
          </p:cNvPr>
          <p:cNvSpPr txBox="1"/>
          <p:nvPr/>
        </p:nvSpPr>
        <p:spPr>
          <a:xfrm>
            <a:off x="5941974" y="6296262"/>
            <a:ext cx="207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INFO@PPLDEV.COM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E223B-1A59-4ABA-B42C-3746DDC67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22" y="4933298"/>
            <a:ext cx="4187653" cy="12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5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6E46-44D2-4DC3-A324-ECA5C01C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technique for building a TOA:</a:t>
            </a:r>
            <a:b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Nominal Group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2225-1351-4A23-B6F7-F9A897DC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4791" cy="4351338"/>
          </a:xfrm>
        </p:spPr>
        <p:txBody>
          <a:bodyPr>
            <a:normAutofit/>
          </a:bodyPr>
          <a:lstStyle/>
          <a:p>
            <a:r>
              <a:rPr lang="en-US" dirty="0"/>
              <a:t>Benefits of the Nominal Group Technique</a:t>
            </a:r>
          </a:p>
          <a:p>
            <a:r>
              <a:rPr lang="en-US" dirty="0"/>
              <a:t>Exercise</a:t>
            </a:r>
          </a:p>
          <a:p>
            <a:pPr lvl="1"/>
            <a:r>
              <a:rPr lang="en-US" sz="2800" dirty="0"/>
              <a:t>Individually, </a:t>
            </a:r>
            <a:r>
              <a:rPr lang="en-US" sz="2800" dirty="0" err="1"/>
              <a:t>brainwrite</a:t>
            </a:r>
            <a:r>
              <a:rPr lang="en-US" sz="2800" dirty="0"/>
              <a:t> as if you were back at work building a TOA</a:t>
            </a:r>
          </a:p>
          <a:p>
            <a:pPr lvl="1"/>
            <a:r>
              <a:rPr lang="en-US" sz="2800" dirty="0"/>
              <a:t>At your table, a facilitator will collect ideas on a flipchart </a:t>
            </a:r>
          </a:p>
          <a:p>
            <a:r>
              <a:rPr lang="en-US" dirty="0"/>
              <a:t>Be ready to share what’s on your group’s TOA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AF686B-B455-456C-BF2F-A8311557F98B}"/>
              </a:ext>
            </a:extLst>
          </p:cNvPr>
          <p:cNvSpPr txBox="1">
            <a:spLocks/>
          </p:cNvSpPr>
          <p:nvPr/>
        </p:nvSpPr>
        <p:spPr>
          <a:xfrm>
            <a:off x="9778181" y="630382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66AD7-171C-4D1C-83E6-B51D2314B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2056-9872-43BB-9AEB-C5D637F5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11758-D4E7-418A-8934-AAA3427AC0D3}"/>
              </a:ext>
            </a:extLst>
          </p:cNvPr>
          <p:cNvSpPr/>
          <p:nvPr/>
        </p:nvSpPr>
        <p:spPr>
          <a:xfrm>
            <a:off x="978528" y="1690688"/>
            <a:ext cx="97044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Final questions or comments?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info@ppldev.com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Bibliography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re:Work</a:t>
            </a:r>
            <a:r>
              <a:rPr lang="en-US" sz="2800" dirty="0"/>
              <a:t>, www.rework.withgoogle.com/guides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Five Dysfunctions of a Team, Patrick Lencioni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Five Keys to a Successful Google Team, Julia </a:t>
            </a:r>
            <a:r>
              <a:rPr lang="en-US" sz="2800" dirty="0" err="1"/>
              <a:t>Rozovsky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E56E4-33E8-4245-B11A-AE4E3D80BE42}"/>
              </a:ext>
            </a:extLst>
          </p:cNvPr>
          <p:cNvSpPr txBox="1">
            <a:spLocks/>
          </p:cNvSpPr>
          <p:nvPr/>
        </p:nvSpPr>
        <p:spPr>
          <a:xfrm>
            <a:off x="9778181" y="629399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876EB-5012-421D-AC4B-C2473BA89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5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6E46-44D2-4DC3-A324-ECA5C01C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830"/>
            <a:ext cx="10515600" cy="1325563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2225-1351-4A23-B6F7-F9A897DC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597"/>
            <a:ext cx="10515600" cy="37203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psychological safety is </a:t>
            </a:r>
            <a:r>
              <a:rPr lang="en-US" dirty="0"/>
              <a:t>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en-US" dirty="0"/>
              <a:t> it matters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symptoms </a:t>
            </a:r>
            <a:r>
              <a:rPr lang="en-US" dirty="0"/>
              <a:t>for recognizing when your team lacks psychological safety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Strategies</a:t>
            </a:r>
            <a:r>
              <a:rPr lang="en-US" dirty="0"/>
              <a:t> for building psychological safety on your team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specific tool and technique </a:t>
            </a:r>
            <a:r>
              <a:rPr lang="en-US" dirty="0"/>
              <a:t>for building psychological safety on your team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AF686B-B455-456C-BF2F-A8311557F98B}"/>
              </a:ext>
            </a:extLst>
          </p:cNvPr>
          <p:cNvSpPr txBox="1">
            <a:spLocks/>
          </p:cNvSpPr>
          <p:nvPr/>
        </p:nvSpPr>
        <p:spPr>
          <a:xfrm>
            <a:off x="9778181" y="629399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301D4-2222-4508-97B1-3FE9A88AAAA7}"/>
              </a:ext>
            </a:extLst>
          </p:cNvPr>
          <p:cNvSpPr txBox="1"/>
          <p:nvPr/>
        </p:nvSpPr>
        <p:spPr>
          <a:xfrm>
            <a:off x="838200" y="1690688"/>
            <a:ext cx="694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By the end of this presentation, you will know: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48474-59C9-4CE1-B821-84E5639B6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AF686B-B455-456C-BF2F-A8311557F98B}"/>
              </a:ext>
            </a:extLst>
          </p:cNvPr>
          <p:cNvSpPr txBox="1">
            <a:spLocks/>
          </p:cNvSpPr>
          <p:nvPr/>
        </p:nvSpPr>
        <p:spPr>
          <a:xfrm>
            <a:off x="9778181" y="629399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051927-C341-4378-BEE1-791AA397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Psychological Safety (PS)?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EAAB08-25D2-4544-9F17-3DA9D08E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belief: the team is a safe place for taking risks</a:t>
            </a:r>
          </a:p>
          <a:p>
            <a:r>
              <a:rPr lang="en-US" dirty="0"/>
              <a:t>Team members won’t embarrass or punish each other for:</a:t>
            </a:r>
          </a:p>
          <a:p>
            <a:pPr lvl="1"/>
            <a:r>
              <a:rPr lang="en-US" sz="2800" dirty="0"/>
              <a:t>Making a mistake</a:t>
            </a:r>
          </a:p>
          <a:p>
            <a:pPr lvl="1"/>
            <a:r>
              <a:rPr lang="en-US" sz="2800" dirty="0"/>
              <a:t>Asking a question</a:t>
            </a:r>
          </a:p>
          <a:p>
            <a:pPr lvl="1"/>
            <a:r>
              <a:rPr lang="en-US" sz="2800" dirty="0"/>
              <a:t>Offering a new idea</a:t>
            </a:r>
          </a:p>
          <a:p>
            <a:r>
              <a:rPr lang="en-US" dirty="0"/>
              <a:t>It doesn’t mean your ideas won’t be challenged or you won’t like the answer</a:t>
            </a:r>
          </a:p>
          <a:p>
            <a:r>
              <a:rPr lang="en-US" dirty="0"/>
              <a:t>It means you get the best from team members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D7896-CE22-4681-8EB7-8BD80627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3F77-4241-4A87-B78D-C94BAC77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2551611"/>
            <a:ext cx="2725783" cy="943419"/>
          </a:xfrm>
        </p:spPr>
        <p:txBody>
          <a:bodyPr>
            <a:noAutofit/>
          </a:bodyPr>
          <a:lstStyle/>
          <a:p>
            <a:pPr>
              <a:tabLst>
                <a:tab pos="60325" algn="l"/>
              </a:tabLst>
            </a:pPr>
            <a:r>
              <a:rPr lang="en-US" sz="3200" dirty="0"/>
              <a:t>Dynamics of Effective Teams</a:t>
            </a:r>
          </a:p>
        </p:txBody>
      </p:sp>
      <p:pic>
        <p:nvPicPr>
          <p:cNvPr id="3" name="Picture 2" descr="Google's Team Dynamics">
            <a:extLst>
              <a:ext uri="{FF2B5EF4-FFF2-40B4-BE49-F238E27FC236}">
                <a16:creationId xmlns:a16="http://schemas.microsoft.com/office/drawing/2014/main" id="{4B4EAC85-1860-4620-9241-14E38AE8D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1" y="183678"/>
            <a:ext cx="5592813" cy="659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816BB7A5-6099-490F-8844-1F47EB8EB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90" y="1975830"/>
            <a:ext cx="1702309" cy="57578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5BDFD5F-66D1-404F-9D1C-8DBB417E3663}"/>
              </a:ext>
            </a:extLst>
          </p:cNvPr>
          <p:cNvSpPr txBox="1">
            <a:spLocks/>
          </p:cNvSpPr>
          <p:nvPr/>
        </p:nvSpPr>
        <p:spPr>
          <a:xfrm>
            <a:off x="9778181" y="630382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E2485-ABE6-4FD8-BBA7-17F15D5F9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D70676-F0A8-461B-A325-263690FD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55" y="311880"/>
            <a:ext cx="5572125" cy="5486400"/>
          </a:xfrm>
          <a:prstGeom prst="rect">
            <a:avLst/>
          </a:prstGeom>
        </p:spPr>
      </p:pic>
      <p:pic>
        <p:nvPicPr>
          <p:cNvPr id="10" name="Picture 6" descr="http://www.tablegroup.com/images/books/dysfunctions.png">
            <a:hlinkClick r:id="rId3"/>
            <a:extLst>
              <a:ext uri="{FF2B5EF4-FFF2-40B4-BE49-F238E27FC236}">
                <a16:creationId xmlns:a16="http://schemas.microsoft.com/office/drawing/2014/main" id="{83308F49-6951-4D7F-834E-3F233BF8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53" y="1552756"/>
            <a:ext cx="3356338" cy="300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0F1B1-481A-4CAB-A3BC-D6B4C4D6BD38}"/>
              </a:ext>
            </a:extLst>
          </p:cNvPr>
          <p:cNvSpPr txBox="1">
            <a:spLocks/>
          </p:cNvSpPr>
          <p:nvPr/>
        </p:nvSpPr>
        <p:spPr>
          <a:xfrm>
            <a:off x="9778181" y="629399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39BF9-6035-4876-A6B3-DCD1956D1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7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FA5850-B603-4440-9311-2DD7193B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264FBEF-49FC-4BBC-831D-5F47BCB35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08B942-4A49-409F-9FDF-52EE629C3A0B}"/>
              </a:ext>
            </a:extLst>
          </p:cNvPr>
          <p:cNvSpPr txBox="1">
            <a:spLocks/>
          </p:cNvSpPr>
          <p:nvPr/>
        </p:nvSpPr>
        <p:spPr>
          <a:xfrm>
            <a:off x="9778181" y="629399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1BF21-33AB-4805-9D0B-605784199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6E46-44D2-4DC3-A324-ECA5C01C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of a team lacking 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2225-1351-4A23-B6F7-F9A897DC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members will:</a:t>
            </a:r>
          </a:p>
          <a:p>
            <a:pPr lvl="1"/>
            <a:r>
              <a:rPr lang="en-US" dirty="0"/>
              <a:t>Conceal their weaknesses and mistakes from others</a:t>
            </a:r>
          </a:p>
          <a:p>
            <a:pPr lvl="1"/>
            <a:r>
              <a:rPr lang="en-US" dirty="0"/>
              <a:t>Hesitate to ask for help or provide constructive feedback</a:t>
            </a:r>
          </a:p>
          <a:p>
            <a:pPr lvl="1"/>
            <a:r>
              <a:rPr lang="en-US" dirty="0"/>
              <a:t>Waste time and energy managing their behaviors for effect</a:t>
            </a:r>
          </a:p>
          <a:p>
            <a:pPr lvl="1"/>
            <a:r>
              <a:rPr lang="en-US" dirty="0"/>
              <a:t>Hold grudges</a:t>
            </a:r>
          </a:p>
          <a:p>
            <a:pPr lvl="1"/>
            <a:r>
              <a:rPr lang="en-US" dirty="0"/>
              <a:t>Dread meetings and find reasons to avoid spending time together</a:t>
            </a:r>
          </a:p>
          <a:p>
            <a:pPr lvl="1"/>
            <a:r>
              <a:rPr lang="en-US" dirty="0"/>
              <a:t>Have boring or irrelevant meetings</a:t>
            </a:r>
          </a:p>
          <a:p>
            <a:pPr lvl="1"/>
            <a:r>
              <a:rPr lang="en-US" dirty="0"/>
              <a:t>Ignore controversial topics that are crucial to team success</a:t>
            </a:r>
          </a:p>
          <a:p>
            <a:pPr lvl="1"/>
            <a:r>
              <a:rPr lang="en-US" dirty="0"/>
              <a:t>Have a meeting outside of the meeting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AF686B-B455-456C-BF2F-A8311557F98B}"/>
              </a:ext>
            </a:extLst>
          </p:cNvPr>
          <p:cNvSpPr txBox="1">
            <a:spLocks/>
          </p:cNvSpPr>
          <p:nvPr/>
        </p:nvSpPr>
        <p:spPr>
          <a:xfrm>
            <a:off x="9778181" y="629399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6" name="Picture 4" descr="Image result for not feeling well thermometer">
            <a:extLst>
              <a:ext uri="{FF2B5EF4-FFF2-40B4-BE49-F238E27FC236}">
                <a16:creationId xmlns:a16="http://schemas.microsoft.com/office/drawing/2014/main" id="{B65B5F91-266D-457F-BA4B-59F1FDEF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93" y="174830"/>
            <a:ext cx="2860880" cy="2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736CE-6EB8-4FC9-A3CF-5100A1591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6E46-44D2-4DC3-A324-ECA5C01C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"/>
            <a:ext cx="10515600" cy="1325563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strategies for building 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2225-1351-4A23-B6F7-F9A897DC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335"/>
            <a:ext cx="10515600" cy="46636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Demonstrate engagement</a:t>
            </a:r>
          </a:p>
          <a:p>
            <a:pPr lvl="1"/>
            <a:r>
              <a:rPr lang="en-US" dirty="0"/>
              <a:t>Be present – put away your laptop and smartphone</a:t>
            </a:r>
          </a:p>
          <a:p>
            <a:pPr lvl="1"/>
            <a:r>
              <a:rPr lang="en-US" dirty="0"/>
              <a:t>Offer input</a:t>
            </a:r>
          </a:p>
          <a:p>
            <a:pPr lvl="1"/>
            <a:r>
              <a:rPr lang="en-US" dirty="0"/>
              <a:t>Check body language and facial expressions</a:t>
            </a:r>
          </a:p>
          <a:p>
            <a:r>
              <a:rPr lang="en-US" dirty="0"/>
              <a:t>Show understanding</a:t>
            </a:r>
          </a:p>
          <a:p>
            <a:pPr lvl="1"/>
            <a:r>
              <a:rPr lang="en-US" dirty="0"/>
              <a:t>Validate comments</a:t>
            </a:r>
          </a:p>
          <a:p>
            <a:pPr lvl="1"/>
            <a:r>
              <a:rPr lang="en-US" dirty="0"/>
              <a:t>Ask questions for understanding</a:t>
            </a:r>
          </a:p>
          <a:p>
            <a:pPr lvl="1"/>
            <a:r>
              <a:rPr lang="en-US" dirty="0"/>
              <a:t>Focus on the situation or issue, not the person</a:t>
            </a:r>
          </a:p>
          <a:p>
            <a:r>
              <a:rPr lang="en-US" dirty="0"/>
              <a:t>Be inclusive</a:t>
            </a:r>
          </a:p>
          <a:p>
            <a:pPr lvl="1"/>
            <a:r>
              <a:rPr lang="en-US" dirty="0"/>
              <a:t>Express gratitude</a:t>
            </a:r>
          </a:p>
          <a:p>
            <a:pPr lvl="1"/>
            <a:r>
              <a:rPr lang="en-US" dirty="0"/>
              <a:t>Be approachable</a:t>
            </a:r>
          </a:p>
          <a:p>
            <a:pPr lvl="1"/>
            <a:r>
              <a:rPr lang="en-US" dirty="0"/>
              <a:t>Solicit input, opinions, and feedback from teammates</a:t>
            </a:r>
          </a:p>
          <a:p>
            <a:pPr lvl="1"/>
            <a:r>
              <a:rPr lang="en-US" dirty="0"/>
              <a:t>Don’t interrupt</a:t>
            </a:r>
          </a:p>
          <a:p>
            <a:pPr lvl="1"/>
            <a:r>
              <a:rPr lang="en-US" dirty="0"/>
              <a:t>Respect the agreed-upon decision-making method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AF686B-B455-456C-BF2F-A8311557F98B}"/>
              </a:ext>
            </a:extLst>
          </p:cNvPr>
          <p:cNvSpPr txBox="1">
            <a:spLocks/>
          </p:cNvSpPr>
          <p:nvPr/>
        </p:nvSpPr>
        <p:spPr>
          <a:xfrm>
            <a:off x="9778181" y="629399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8F8B3B9-F6B7-430B-98A0-0C4A3373B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71" y="1333335"/>
            <a:ext cx="4468220" cy="3067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A2C80-DE3D-4DDD-8AC8-4D5F8867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6E46-44D2-4DC3-A324-ECA5C01C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tool for building PS: A Team Operating Agreement (TOA)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2225-1351-4A23-B6F7-F9A897DC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333"/>
            <a:ext cx="10515600" cy="4252629"/>
          </a:xfrm>
        </p:spPr>
        <p:txBody>
          <a:bodyPr/>
          <a:lstStyle/>
          <a:p>
            <a:r>
              <a:rPr lang="en-US" dirty="0"/>
              <a:t>A team operating agreement – what is it?</a:t>
            </a:r>
          </a:p>
          <a:p>
            <a:r>
              <a:rPr lang="en-US" dirty="0"/>
              <a:t>Why have a team operating agreement?</a:t>
            </a:r>
          </a:p>
          <a:p>
            <a:r>
              <a:rPr lang="en-US" dirty="0"/>
              <a:t>How to create one</a:t>
            </a:r>
          </a:p>
          <a:p>
            <a:r>
              <a:rPr lang="en-US" dirty="0"/>
              <a:t>Exercise</a:t>
            </a:r>
          </a:p>
          <a:p>
            <a:pPr lvl="1"/>
            <a:r>
              <a:rPr lang="en-US" sz="2800" dirty="0"/>
              <a:t>Individually, read through the operating agreement handout and:</a:t>
            </a:r>
          </a:p>
          <a:p>
            <a:pPr lvl="2"/>
            <a:r>
              <a:rPr lang="en-US" sz="2800" dirty="0"/>
              <a:t>Check items your team currently does</a:t>
            </a:r>
          </a:p>
          <a:p>
            <a:pPr lvl="2"/>
            <a:r>
              <a:rPr lang="en-US" sz="2800" dirty="0"/>
              <a:t>Circle items you would like to start doing (three minutes)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3AF686B-B455-456C-BF2F-A8311557F98B}"/>
              </a:ext>
            </a:extLst>
          </p:cNvPr>
          <p:cNvSpPr txBox="1">
            <a:spLocks/>
          </p:cNvSpPr>
          <p:nvPr/>
        </p:nvSpPr>
        <p:spPr>
          <a:xfrm>
            <a:off x="9778181" y="630382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00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81423-E72A-4849-91C4-F93811A8F77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1699D-5FAF-494E-8717-B6D03B32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6254750"/>
            <a:ext cx="159576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B654E9AA20404BBE46E070719230AF" ma:contentTypeVersion="9" ma:contentTypeDescription="Create a new document." ma:contentTypeScope="" ma:versionID="6d452f56a8e899fbffe3ce987a738154">
  <xsd:schema xmlns:xsd="http://www.w3.org/2001/XMLSchema" xmlns:xs="http://www.w3.org/2001/XMLSchema" xmlns:p="http://schemas.microsoft.com/office/2006/metadata/properties" xmlns:ns2="64e2f958-af1d-4a8b-9f74-c8d6668197e6" xmlns:ns3="fbc2e0ef-d1b7-47fd-95c8-7f04390bd480" targetNamespace="http://schemas.microsoft.com/office/2006/metadata/properties" ma:root="true" ma:fieldsID="046ac4d3cc74847eaf16a152f441f021" ns2:_="" ns3:_="">
    <xsd:import namespace="64e2f958-af1d-4a8b-9f74-c8d6668197e6"/>
    <xsd:import namespace="fbc2e0ef-d1b7-47fd-95c8-7f04390bd4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2f958-af1d-4a8b-9f74-c8d6668197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e0ef-d1b7-47fd-95c8-7f04390bd4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881ECB-8A82-4CE1-8A1C-7C2DA02526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F5460-4202-4A99-8B56-A4666B925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2f958-af1d-4a8b-9f74-c8d6668197e6"/>
    <ds:schemaRef ds:uri="fbc2e0ef-d1b7-47fd-95c8-7f04390bd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CE6B65-0F99-45C6-AB45-CA641C6C196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bc2e0ef-d1b7-47fd-95c8-7f04390bd480"/>
    <ds:schemaRef ds:uri="64e2f958-af1d-4a8b-9f74-c8d6668197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441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Creating a Psychologically Safe Workplace</vt:lpstr>
      <vt:lpstr>Objectives</vt:lpstr>
      <vt:lpstr>What is Psychological Safety (PS)?</vt:lpstr>
      <vt:lpstr>Dynamics of Effective Teams</vt:lpstr>
      <vt:lpstr>PowerPoint Presentation</vt:lpstr>
      <vt:lpstr>PowerPoint Presentation</vt:lpstr>
      <vt:lpstr>Symptoms of a team lacking PS</vt:lpstr>
      <vt:lpstr>Three strategies for building PS</vt:lpstr>
      <vt:lpstr>A tool for building PS: A Team Operating Agreement (TOA) </vt:lpstr>
      <vt:lpstr>A technique for building a TOA: The Nominal Group Technique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Dennis Wade</cp:lastModifiedBy>
  <cp:revision>66</cp:revision>
  <cp:lastPrinted>2017-10-23T17:29:13Z</cp:lastPrinted>
  <dcterms:created xsi:type="dcterms:W3CDTF">2017-10-22T12:30:28Z</dcterms:created>
  <dcterms:modified xsi:type="dcterms:W3CDTF">2019-05-24T17:33:46Z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0x01010041B654E9AA20404BBE46E070719230AF</vt:lpwstr>
  </property>
</Properties>
</file>