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62" r:id="rId4"/>
    <p:sldId id="267" r:id="rId5"/>
    <p:sldId id="260" r:id="rId6"/>
    <p:sldId id="270" r:id="rId7"/>
    <p:sldId id="271" r:id="rId8"/>
    <p:sldId id="264" r:id="rId9"/>
    <p:sldId id="268" r:id="rId10"/>
    <p:sldId id="269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91"/>
    <p:restoredTop sz="94633"/>
  </p:normalViewPr>
  <p:slideViewPr>
    <p:cSldViewPr snapToGrid="0" snapToObjects="1">
      <p:cViewPr varScale="1">
        <p:scale>
          <a:sx n="66" d="100"/>
          <a:sy n="66" d="100"/>
        </p:scale>
        <p:origin x="13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9888-4239-4BB1-912A-2DF06C2FD6EF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5257E-FA9C-43AD-A352-4AD6C7B85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05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FEA132-BB8B-2049-87BE-3CA1B98E1586}"/>
              </a:ext>
            </a:extLst>
          </p:cNvPr>
          <p:cNvSpPr/>
          <p:nvPr userDrawn="1"/>
        </p:nvSpPr>
        <p:spPr>
          <a:xfrm>
            <a:off x="526942" y="240225"/>
            <a:ext cx="8059119" cy="8821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39EA26E-DB75-5447-A0EE-B78AE4D549A0}"/>
              </a:ext>
            </a:extLst>
          </p:cNvPr>
          <p:cNvCxnSpPr>
            <a:cxnSpLocks/>
          </p:cNvCxnSpPr>
          <p:nvPr userDrawn="1"/>
        </p:nvCxnSpPr>
        <p:spPr>
          <a:xfrm>
            <a:off x="1069383" y="3555037"/>
            <a:ext cx="702073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090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26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50189"/>
            <a:ext cx="1971675" cy="509119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661" y="550190"/>
            <a:ext cx="5615714" cy="509119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762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1037D-D219-408C-B7C4-05FCA99DB20D}" type="datetime1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FBF3-F332-40D2-8A23-FFC2C537CCD6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87841" y="4011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6364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08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98BF82-ECC8-FC41-8AD2-750A690FD908}"/>
              </a:ext>
            </a:extLst>
          </p:cNvPr>
          <p:cNvSpPr/>
          <p:nvPr userDrawn="1"/>
        </p:nvSpPr>
        <p:spPr>
          <a:xfrm>
            <a:off x="526942" y="240225"/>
            <a:ext cx="8059119" cy="937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9BFB5DC-A456-A149-AC9D-9C97374C3D9B}"/>
              </a:ext>
            </a:extLst>
          </p:cNvPr>
          <p:cNvCxnSpPr>
            <a:cxnSpLocks/>
          </p:cNvCxnSpPr>
          <p:nvPr userDrawn="1"/>
        </p:nvCxnSpPr>
        <p:spPr>
          <a:xfrm>
            <a:off x="1069383" y="4579891"/>
            <a:ext cx="702073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9755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8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59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94363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895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453" y="379710"/>
            <a:ext cx="7883087" cy="1077131"/>
          </a:xfrm>
        </p:spPr>
        <p:txBody>
          <a:bodyPr anchor="t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18833"/>
            <a:ext cx="4629150" cy="43422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18834"/>
            <a:ext cx="2949178" cy="435015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795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199"/>
            <a:ext cx="7886700" cy="658679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270861"/>
            <a:ext cx="4629150" cy="459019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270861"/>
            <a:ext cx="2949178" cy="459812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4244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06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09607"/>
            <a:ext cx="7886700" cy="4308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9EF03BE-08DB-3C4C-9A7E-7898B7E63CAD}"/>
              </a:ext>
            </a:extLst>
          </p:cNvPr>
          <p:cNvCxnSpPr>
            <a:cxnSpLocks/>
          </p:cNvCxnSpPr>
          <p:nvPr userDrawn="1"/>
        </p:nvCxnSpPr>
        <p:spPr>
          <a:xfrm>
            <a:off x="628650" y="5850103"/>
            <a:ext cx="788670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17705B9C-D1F7-AB43-98B4-085D4ADC66E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28650" y="5970684"/>
            <a:ext cx="1860062" cy="555162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F7F018A-1277-7D42-816B-542B3704A4F8}"/>
              </a:ext>
            </a:extLst>
          </p:cNvPr>
          <p:cNvCxnSpPr>
            <a:cxnSpLocks/>
          </p:cNvCxnSpPr>
          <p:nvPr userDrawn="1"/>
        </p:nvCxnSpPr>
        <p:spPr>
          <a:xfrm>
            <a:off x="628650" y="365126"/>
            <a:ext cx="7886700" cy="0"/>
          </a:xfrm>
          <a:prstGeom prst="line">
            <a:avLst/>
          </a:prstGeom>
          <a:ln w="476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E5E00B1-F502-A748-B8A5-D0ED45151F76}"/>
              </a:ext>
            </a:extLst>
          </p:cNvPr>
          <p:cNvCxnSpPr>
            <a:cxnSpLocks/>
          </p:cNvCxnSpPr>
          <p:nvPr userDrawn="1"/>
        </p:nvCxnSpPr>
        <p:spPr>
          <a:xfrm flipH="1">
            <a:off x="651533" y="342901"/>
            <a:ext cx="1" cy="729154"/>
          </a:xfrm>
          <a:prstGeom prst="line">
            <a:avLst/>
          </a:prstGeom>
          <a:ln w="476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03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A7C63-B81B-994C-9216-C4FC061350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Coaching Your Managers to Coach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ADAA0B-2FF4-7F4F-8314-F85F7F0F99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Reduce HR Workload and Increase Employee Effectiveness</a:t>
            </a:r>
          </a:p>
          <a:p>
            <a:endParaRPr lang="en-US" dirty="0"/>
          </a:p>
          <a:p>
            <a:r>
              <a:rPr lang="en-US" dirty="0"/>
              <a:t>Dennis Wade – dennis@ppldev.com</a:t>
            </a:r>
          </a:p>
        </p:txBody>
      </p:sp>
    </p:spTree>
    <p:extLst>
      <p:ext uri="{BB962C8B-B14F-4D97-AF65-F5344CB8AC3E}">
        <p14:creationId xmlns:p14="http://schemas.microsoft.com/office/powerpoint/2010/main" val="20253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B1CEFBF3-F332-40D2-8A23-FFC2C537CCD6}" type="slidenum">
              <a:rPr lang="en-US" smtClean="0"/>
              <a:t>10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5713" y="4011"/>
            <a:ext cx="8153677" cy="1066801"/>
          </a:xfrm>
        </p:spPr>
        <p:txBody>
          <a:bodyPr/>
          <a:lstStyle/>
          <a:p>
            <a:r>
              <a:rPr lang="en-US" dirty="0"/>
              <a:t>Revisit the Plan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25712" y="1298448"/>
            <a:ext cx="8143967" cy="4937760"/>
          </a:xfrm>
        </p:spPr>
        <p:txBody>
          <a:bodyPr/>
          <a:lstStyle/>
          <a:p>
            <a:r>
              <a:rPr lang="en-US" dirty="0"/>
              <a:t>“When is a good time in the next two weeks to follow up on Dave’s situation?”</a:t>
            </a:r>
          </a:p>
          <a:p>
            <a:r>
              <a:rPr lang="en-US" dirty="0"/>
              <a:t>“Don’t hesitate to ask questions.”</a:t>
            </a:r>
          </a:p>
          <a:p>
            <a:endParaRPr lang="en-US" dirty="0"/>
          </a:p>
          <a:p>
            <a:r>
              <a:rPr lang="en-US" dirty="0"/>
              <a:t>When revisiting:</a:t>
            </a:r>
          </a:p>
          <a:p>
            <a:pPr lvl="1"/>
            <a:r>
              <a:rPr lang="en-US" dirty="0"/>
              <a:t>“How did it go with coaching Dave?”</a:t>
            </a:r>
          </a:p>
          <a:p>
            <a:pPr lvl="1"/>
            <a:r>
              <a:rPr lang="en-US" dirty="0"/>
              <a:t>“Would you do anything differently?”</a:t>
            </a:r>
          </a:p>
          <a:p>
            <a:pPr lvl="1"/>
            <a:r>
              <a:rPr lang="en-US" dirty="0"/>
              <a:t>“How could you apply this coaching approach to other performance issues?”</a:t>
            </a:r>
          </a:p>
        </p:txBody>
      </p:sp>
    </p:spTree>
    <p:extLst>
      <p:ext uri="{BB962C8B-B14F-4D97-AF65-F5344CB8AC3E}">
        <p14:creationId xmlns:p14="http://schemas.microsoft.com/office/powerpoint/2010/main" val="297080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685" y="4011"/>
            <a:ext cx="8182705" cy="1066801"/>
          </a:xfrm>
        </p:spPr>
        <p:txBody>
          <a:bodyPr/>
          <a:lstStyle/>
          <a:p>
            <a:r>
              <a:rPr lang="en-US" dirty="0"/>
              <a:t>Wrap-up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96684" y="1298448"/>
            <a:ext cx="8172995" cy="4937760"/>
          </a:xfrm>
        </p:spPr>
        <p:txBody>
          <a:bodyPr/>
          <a:lstStyle/>
          <a:p>
            <a:r>
              <a:rPr lang="en-US" dirty="0"/>
              <a:t>Final questions or comments?</a:t>
            </a:r>
          </a:p>
          <a:p>
            <a:r>
              <a:rPr lang="en-US" dirty="0"/>
              <a:t>Contact information</a:t>
            </a:r>
          </a:p>
          <a:p>
            <a:pPr lvl="1"/>
            <a:r>
              <a:rPr lang="en-US" dirty="0"/>
              <a:t>dennis@ppldev.com</a:t>
            </a:r>
          </a:p>
          <a:p>
            <a:r>
              <a:rPr lang="en-US" dirty="0"/>
              <a:t>Thank you!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B1CEFBF3-F332-40D2-8A23-FFC2C537CCD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3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657" y="4011"/>
            <a:ext cx="8211734" cy="1066801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41828" y="1298448"/>
            <a:ext cx="8027851" cy="4937760"/>
          </a:xfrm>
        </p:spPr>
        <p:txBody>
          <a:bodyPr>
            <a:normAutofit/>
          </a:bodyPr>
          <a:lstStyle/>
          <a:p>
            <a:r>
              <a:rPr lang="en-US" dirty="0"/>
              <a:t>Objectives</a:t>
            </a:r>
          </a:p>
          <a:p>
            <a:pPr lvl="1"/>
            <a:r>
              <a:rPr lang="en-US" dirty="0"/>
              <a:t>Encourage managers to take a coaching approach</a:t>
            </a:r>
          </a:p>
          <a:p>
            <a:pPr lvl="1"/>
            <a:r>
              <a:rPr lang="en-US" dirty="0"/>
              <a:t>Learn the Four-step Situational Coaching Model </a:t>
            </a:r>
          </a:p>
          <a:p>
            <a:pPr lvl="1"/>
            <a:r>
              <a:rPr lang="en-US" dirty="0"/>
              <a:t>Learn how to identify a problem and gain commitment to a plan of action</a:t>
            </a:r>
          </a:p>
          <a:p>
            <a:pPr lvl="1"/>
            <a:endParaRPr lang="en-US" sz="1600" dirty="0"/>
          </a:p>
          <a:p>
            <a:r>
              <a:rPr lang="en-US" dirty="0"/>
              <a:t>Agenda</a:t>
            </a:r>
          </a:p>
          <a:p>
            <a:pPr marL="627952" lvl="1" indent="-457200">
              <a:buFont typeface="+mj-lt"/>
              <a:buAutoNum type="arabicPeriod"/>
            </a:pPr>
            <a:r>
              <a:rPr lang="en-US" dirty="0"/>
              <a:t>Overview</a:t>
            </a:r>
          </a:p>
          <a:p>
            <a:pPr marL="627952" lvl="1" indent="-457200">
              <a:buFont typeface="+mj-lt"/>
              <a:buAutoNum type="arabicPeriod"/>
            </a:pPr>
            <a:r>
              <a:rPr lang="en-US" dirty="0"/>
              <a:t>The Four-step Situational Coaching Model </a:t>
            </a:r>
          </a:p>
          <a:p>
            <a:pPr marL="627952" lvl="1" indent="-457200">
              <a:buFont typeface="+mj-lt"/>
              <a:buAutoNum type="arabicPeriod"/>
            </a:pPr>
            <a:r>
              <a:rPr lang="en-US" dirty="0"/>
              <a:t>Coaching the manager</a:t>
            </a:r>
          </a:p>
          <a:p>
            <a:pPr marL="627952" lvl="1" indent="-457200">
              <a:buFont typeface="+mj-lt"/>
              <a:buAutoNum type="arabicPeriod"/>
            </a:pPr>
            <a:r>
              <a:rPr lang="en-US" dirty="0"/>
              <a:t>Wrap-up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B1CEFBF3-F332-40D2-8A23-FFC2C537CC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73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713" y="4011"/>
            <a:ext cx="8153677" cy="1066801"/>
          </a:xfrm>
        </p:spPr>
        <p:txBody>
          <a:bodyPr/>
          <a:lstStyle/>
          <a:p>
            <a:r>
              <a:rPr lang="en-US" dirty="0"/>
              <a:t>HR Dilemmas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25712" y="1298448"/>
            <a:ext cx="4760687" cy="493776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Managers aren’t doing their job of addressing employee performance.</a:t>
            </a:r>
          </a:p>
          <a:p>
            <a:pPr marL="0" indent="0">
              <a:buNone/>
            </a:pPr>
            <a:r>
              <a:rPr lang="en-US" dirty="0"/>
              <a:t>OR</a:t>
            </a:r>
          </a:p>
          <a:p>
            <a:pPr marL="0" indent="0">
              <a:buNone/>
            </a:pPr>
            <a:r>
              <a:rPr lang="en-US" dirty="0"/>
              <a:t>Managers aren’t doing their job of addressing employee performance very well.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B1CEFBF3-F332-40D2-8A23-FFC2C537CCD6}" type="slidenum">
              <a:rPr lang="en-US" smtClean="0"/>
              <a:t>3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943600" y="1295400"/>
            <a:ext cx="3002280" cy="493776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3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dirty="0"/>
              <a:t>We have the opportunity to:</a:t>
            </a:r>
          </a:p>
          <a:p>
            <a:pPr marL="457200" indent="-457200"/>
            <a:r>
              <a:rPr lang="en-US" sz="2800" dirty="0"/>
              <a:t>Decrease HR workload &amp; stress</a:t>
            </a:r>
          </a:p>
          <a:p>
            <a:pPr marL="457200" indent="-457200"/>
            <a:r>
              <a:rPr lang="en-US" sz="2800" dirty="0"/>
              <a:t>Increase the credibility of management </a:t>
            </a:r>
          </a:p>
          <a:p>
            <a:pPr marL="457200" indent="-457200"/>
            <a:r>
              <a:rPr lang="en-US" sz="2800" dirty="0"/>
              <a:t>Increase motivation &amp; improve morale</a:t>
            </a:r>
          </a:p>
          <a:p>
            <a:pPr marL="457200" indent="-457200"/>
            <a:r>
              <a:rPr lang="en-US" sz="2800" dirty="0"/>
              <a:t>Increase individual and organizational effectiveness</a:t>
            </a:r>
          </a:p>
        </p:txBody>
      </p:sp>
    </p:spTree>
    <p:extLst>
      <p:ext uri="{BB962C8B-B14F-4D97-AF65-F5344CB8AC3E}">
        <p14:creationId xmlns:p14="http://schemas.microsoft.com/office/powerpoint/2010/main" val="108503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B1CEFBF3-F332-40D2-8A23-FFC2C537CCD6}" type="slidenum">
              <a:rPr lang="en-US" smtClean="0"/>
              <a:t>4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685" y="533400"/>
            <a:ext cx="8171089" cy="106680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dirty="0"/>
              <a:t>Coaching is…</a:t>
            </a:r>
            <a:br>
              <a:rPr lang="en-US" altLang="en-US" sz="3200" dirty="0"/>
            </a:br>
            <a:r>
              <a:rPr lang="en-US" altLang="en-US" sz="2000" dirty="0"/>
              <a:t>…helping others to achieve their goals by guiding rather than telling.</a:t>
            </a:r>
            <a:br>
              <a:rPr lang="en-US" altLang="en-US" sz="2000" dirty="0"/>
            </a:br>
            <a:endParaRPr lang="en-US" sz="24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96684" y="2201008"/>
            <a:ext cx="3418115" cy="1905000"/>
          </a:xfrm>
          <a:prstGeom prst="rect">
            <a:avLst/>
          </a:prstGeom>
        </p:spPr>
        <p:txBody>
          <a:bodyPr/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Supervising</a:t>
            </a:r>
          </a:p>
          <a:p>
            <a:pPr lvl="1"/>
            <a:r>
              <a:rPr lang="en-US" altLang="en-US" sz="2400" dirty="0"/>
              <a:t>Focuses on getting things done</a:t>
            </a:r>
          </a:p>
          <a:p>
            <a:pPr lvl="1"/>
            <a:r>
              <a:rPr lang="en-US" altLang="en-US" sz="2400" dirty="0"/>
              <a:t>Directing by telling</a:t>
            </a:r>
          </a:p>
          <a:p>
            <a:endParaRPr lang="en-US" altLang="en-US" sz="24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953000" y="2201008"/>
            <a:ext cx="3733800" cy="1905000"/>
          </a:xfrm>
          <a:prstGeom prst="rect">
            <a:avLst/>
          </a:prstGeom>
        </p:spPr>
        <p:txBody>
          <a:bodyPr/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Coaching</a:t>
            </a:r>
          </a:p>
          <a:p>
            <a:pPr lvl="1"/>
            <a:r>
              <a:rPr lang="en-US" altLang="en-US" sz="2400" dirty="0"/>
              <a:t>Focuses on developing people</a:t>
            </a:r>
          </a:p>
          <a:p>
            <a:pPr lvl="1"/>
            <a:r>
              <a:rPr lang="en-US" altLang="en-US" sz="2400" dirty="0"/>
              <a:t>Guiding by asking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112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002971" y="391885"/>
            <a:ext cx="6347278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Before coaching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Evaluate the situation</a:t>
            </a:r>
          </a:p>
          <a:p>
            <a:pPr marL="0" indent="0">
              <a:buNone/>
            </a:pPr>
            <a:r>
              <a:rPr lang="en-US" sz="2400" b="1" dirty="0"/>
              <a:t>Coaching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sz="2400" dirty="0"/>
              <a:t>Describe the situation</a:t>
            </a:r>
          </a:p>
          <a:p>
            <a:pPr marL="857250" lvl="1" indent="-457200"/>
            <a:r>
              <a:rPr lang="en-US" sz="2000" dirty="0"/>
              <a:t>Introduce the situation in a non-threatening way</a:t>
            </a:r>
          </a:p>
          <a:p>
            <a:pPr marL="857250" lvl="1" indent="-457200"/>
            <a:r>
              <a:rPr lang="en-US" sz="2000" dirty="0"/>
              <a:t>Identify the problem or opportunity</a:t>
            </a:r>
          </a:p>
          <a:p>
            <a:pPr marL="857250" lvl="1" indent="-457200"/>
            <a:r>
              <a:rPr lang="en-US" sz="2000" dirty="0"/>
              <a:t>Gain agreement there is a problem or opportunity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sz="2400" dirty="0"/>
              <a:t>Plan a change</a:t>
            </a:r>
          </a:p>
          <a:p>
            <a:pPr marL="857250" lvl="1" indent="-457200"/>
            <a:r>
              <a:rPr lang="en-US" sz="2000" dirty="0"/>
              <a:t>Collaborate on a solution</a:t>
            </a:r>
          </a:p>
          <a:p>
            <a:pPr marL="857250" lvl="1" indent="-457200"/>
            <a:r>
              <a:rPr lang="en-US" sz="2000" dirty="0"/>
              <a:t>Ensure understanding</a:t>
            </a:r>
          </a:p>
          <a:p>
            <a:pPr marL="857250" lvl="1" indent="-457200"/>
            <a:r>
              <a:rPr lang="en-US" sz="2000" dirty="0"/>
              <a:t>Gain commitment to a plan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sz="2400" dirty="0"/>
              <a:t>Revisit the plan</a:t>
            </a:r>
          </a:p>
          <a:p>
            <a:pPr marL="857250" lvl="1" indent="-457200"/>
            <a:r>
              <a:rPr lang="en-US" sz="2000" dirty="0"/>
              <a:t>Set a date</a:t>
            </a:r>
          </a:p>
          <a:p>
            <a:pPr marL="857250" lvl="1" indent="-457200"/>
            <a:r>
              <a:rPr lang="en-US" sz="2000" dirty="0"/>
              <a:t>Be supportive</a:t>
            </a:r>
          </a:p>
          <a:p>
            <a:endParaRPr lang="en-US" sz="24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 rot="10800000">
            <a:off x="464088" y="674895"/>
            <a:ext cx="1538883" cy="4983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 dirty="0">
                <a:solidFill>
                  <a:schemeClr val="accent1"/>
                </a:solidFill>
                <a:latin typeface="Times New Roman" pitchFamily="18" charset="0"/>
                <a:cs typeface="Arial" charset="0"/>
              </a:rPr>
              <a:t>Situational Coaching </a:t>
            </a:r>
            <a:br>
              <a:rPr lang="en-US" altLang="en-US" sz="4400" dirty="0">
                <a:solidFill>
                  <a:schemeClr val="accent1"/>
                </a:solidFill>
                <a:latin typeface="Times New Roman" pitchFamily="18" charset="0"/>
                <a:cs typeface="Arial" charset="0"/>
              </a:rPr>
            </a:br>
            <a:r>
              <a:rPr lang="en-US" altLang="en-US" sz="4400" dirty="0">
                <a:solidFill>
                  <a:schemeClr val="accent1"/>
                </a:solidFill>
                <a:latin typeface="Times New Roman" pitchFamily="18" charset="0"/>
                <a:cs typeface="Arial" charset="0"/>
              </a:rPr>
              <a:t>Model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B1CEFBF3-F332-40D2-8A23-FFC2C537CCD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7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B1CEFBF3-F332-40D2-8A23-FFC2C537CCD6}" type="slidenum">
              <a:rPr lang="en-US" smtClean="0"/>
              <a:t>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1199" y="4011"/>
            <a:ext cx="8168191" cy="1066801"/>
          </a:xfrm>
        </p:spPr>
        <p:txBody>
          <a:bodyPr/>
          <a:lstStyle/>
          <a:p>
            <a:r>
              <a:rPr lang="en-US" dirty="0"/>
              <a:t>Coaching Opportunities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856342" y="1298448"/>
            <a:ext cx="8013337" cy="4937760"/>
          </a:xfrm>
        </p:spPr>
        <p:txBody>
          <a:bodyPr/>
          <a:lstStyle/>
          <a:p>
            <a:r>
              <a:rPr lang="en-US" altLang="en-US" dirty="0"/>
              <a:t>Coach an employee when he/she needs:</a:t>
            </a:r>
          </a:p>
          <a:p>
            <a:pPr lvl="1"/>
            <a:r>
              <a:rPr lang="en-US" altLang="en-US" dirty="0"/>
              <a:t>OJT (on-the-job training)</a:t>
            </a:r>
          </a:p>
          <a:p>
            <a:pPr lvl="1"/>
            <a:r>
              <a:rPr lang="en-US" altLang="en-US" dirty="0"/>
              <a:t>Support</a:t>
            </a:r>
          </a:p>
          <a:p>
            <a:pPr lvl="1"/>
            <a:r>
              <a:rPr lang="en-US" altLang="en-US" dirty="0"/>
              <a:t>Motivation</a:t>
            </a:r>
          </a:p>
          <a:p>
            <a:pPr lvl="1"/>
            <a:r>
              <a:rPr lang="en-US" altLang="en-US" dirty="0"/>
              <a:t>Alignment</a:t>
            </a:r>
          </a:p>
          <a:p>
            <a:pPr lvl="1"/>
            <a:r>
              <a:rPr lang="en-US" altLang="en-US" dirty="0"/>
              <a:t>Realignment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234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B1CEFBF3-F332-40D2-8A23-FFC2C537CCD6}" type="slidenum">
              <a:rPr lang="en-US" smtClean="0"/>
              <a:t>7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1199" y="4011"/>
            <a:ext cx="8168191" cy="1066801"/>
          </a:xfrm>
        </p:spPr>
        <p:txBody>
          <a:bodyPr/>
          <a:lstStyle/>
          <a:p>
            <a:r>
              <a:rPr lang="en-US" dirty="0"/>
              <a:t>Situational / Flexible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812800" y="1106517"/>
            <a:ext cx="8056880" cy="4937760"/>
          </a:xfrm>
        </p:spPr>
        <p:txBody>
          <a:bodyPr>
            <a:normAutofit/>
          </a:bodyPr>
          <a:lstStyle/>
          <a:p>
            <a:r>
              <a:rPr lang="en-US" dirty="0"/>
              <a:t>Step 3 coaching varies by situation</a:t>
            </a:r>
          </a:p>
          <a:p>
            <a:r>
              <a:rPr lang="en-US" sz="2200" dirty="0"/>
              <a:t>Encouragement / Support</a:t>
            </a:r>
          </a:p>
          <a:p>
            <a:pPr lvl="1"/>
            <a:r>
              <a:rPr lang="en-US" sz="1400" dirty="0"/>
              <a:t>Share some encouraging words</a:t>
            </a:r>
          </a:p>
          <a:p>
            <a:pPr lvl="1"/>
            <a:r>
              <a:rPr lang="en-US" sz="1400" dirty="0"/>
              <a:t>Help employee discover his/her own confidence by asking how he/she has dealt with a tough situation in the past</a:t>
            </a:r>
          </a:p>
          <a:p>
            <a:r>
              <a:rPr lang="en-US" sz="2200" dirty="0"/>
              <a:t>Motivation</a:t>
            </a:r>
          </a:p>
          <a:p>
            <a:pPr lvl="1"/>
            <a:r>
              <a:rPr lang="en-US" sz="1400" dirty="0"/>
              <a:t>Explore ideas that will help the employee meet his/her potential:</a:t>
            </a:r>
          </a:p>
          <a:p>
            <a:pPr lvl="2"/>
            <a:r>
              <a:rPr lang="en-US" sz="1400" dirty="0"/>
              <a:t>Would the employee take on new tasks and responsibilities?</a:t>
            </a:r>
          </a:p>
          <a:p>
            <a:pPr lvl="2"/>
            <a:r>
              <a:rPr lang="en-US" sz="1400" dirty="0"/>
              <a:t>Would the employee serve as a role model for other team members?</a:t>
            </a:r>
          </a:p>
          <a:p>
            <a:r>
              <a:rPr lang="en-US" sz="2200" dirty="0"/>
              <a:t>Alignment</a:t>
            </a:r>
          </a:p>
          <a:p>
            <a:pPr lvl="1"/>
            <a:r>
              <a:rPr lang="en-US" sz="1400" dirty="0"/>
              <a:t>Collaborate on a change by asking :</a:t>
            </a:r>
          </a:p>
          <a:p>
            <a:pPr lvl="2"/>
            <a:r>
              <a:rPr lang="en-US" sz="1400" dirty="0"/>
              <a:t>What ideas do you have for improving performance?</a:t>
            </a:r>
          </a:p>
          <a:p>
            <a:r>
              <a:rPr lang="en-US" sz="2200" dirty="0"/>
              <a:t>Realignment</a:t>
            </a:r>
          </a:p>
          <a:p>
            <a:pPr lvl="1"/>
            <a:r>
              <a:rPr lang="en-US" sz="1400" dirty="0"/>
              <a:t>Work on a solution by asking:</a:t>
            </a:r>
          </a:p>
          <a:p>
            <a:pPr lvl="2"/>
            <a:r>
              <a:rPr lang="en-US" sz="1400" dirty="0"/>
              <a:t>What is getting in the way of your success?</a:t>
            </a:r>
          </a:p>
          <a:p>
            <a:pPr lvl="2"/>
            <a:endParaRPr lang="en-US" sz="1400" dirty="0"/>
          </a:p>
          <a:p>
            <a:endParaRPr lang="en-US" sz="2200" dirty="0"/>
          </a:p>
          <a:p>
            <a:pPr lvl="1"/>
            <a:endParaRPr lang="en-US" sz="1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01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B1CEFBF3-F332-40D2-8A23-FFC2C537CCD6}" type="slidenum">
              <a:rPr lang="en-US" smtClean="0"/>
              <a:t>8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40229" y="4011"/>
            <a:ext cx="8139162" cy="1066801"/>
          </a:xfrm>
        </p:spPr>
        <p:txBody>
          <a:bodyPr/>
          <a:lstStyle/>
          <a:p>
            <a:r>
              <a:rPr lang="en-US" dirty="0"/>
              <a:t>Describe the Situation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40228" y="1298448"/>
            <a:ext cx="8129451" cy="4937760"/>
          </a:xfrm>
        </p:spPr>
        <p:txBody>
          <a:bodyPr>
            <a:normAutofit/>
          </a:bodyPr>
          <a:lstStyle/>
          <a:p>
            <a:r>
              <a:rPr lang="en-US" dirty="0"/>
              <a:t>“I want to help managers effectively address employee performance issues before coming to HR.”</a:t>
            </a:r>
          </a:p>
          <a:p>
            <a:endParaRPr lang="en-US" dirty="0"/>
          </a:p>
          <a:p>
            <a:r>
              <a:rPr lang="en-US" dirty="0"/>
              <a:t>“If you could effectively address your own employee performance issues, what would that do:</a:t>
            </a:r>
          </a:p>
          <a:p>
            <a:pPr lvl="1"/>
            <a:r>
              <a:rPr lang="en-US" dirty="0"/>
              <a:t>for you?</a:t>
            </a:r>
          </a:p>
          <a:p>
            <a:pPr lvl="1"/>
            <a:r>
              <a:rPr lang="en-US" dirty="0"/>
              <a:t>for your employees?”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02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B1CEFBF3-F332-40D2-8A23-FFC2C537CCD6}" type="slidenum">
              <a:rPr lang="en-US" smtClean="0"/>
              <a:t>9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5713" y="4011"/>
            <a:ext cx="8153677" cy="1066801"/>
          </a:xfrm>
        </p:spPr>
        <p:txBody>
          <a:bodyPr/>
          <a:lstStyle/>
          <a:p>
            <a:r>
              <a:rPr lang="en-US" dirty="0"/>
              <a:t>Plan a Change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25713" y="1298448"/>
            <a:ext cx="8143966" cy="4937760"/>
          </a:xfrm>
        </p:spPr>
        <p:txBody>
          <a:bodyPr>
            <a:normAutofit/>
          </a:bodyPr>
          <a:lstStyle/>
          <a:p>
            <a:r>
              <a:rPr lang="en-US" sz="2800" dirty="0"/>
              <a:t>“Do most employees respond better to telling or guiding?”</a:t>
            </a:r>
          </a:p>
          <a:p>
            <a:r>
              <a:rPr lang="en-US" sz="2800" dirty="0"/>
              <a:t>“What are the advantages of discovering your own solution?”</a:t>
            </a:r>
          </a:p>
          <a:p>
            <a:r>
              <a:rPr lang="en-US" sz="2800" dirty="0"/>
              <a:t>“I want to share an approach to addressing  performance issues that is usually better than telling.”</a:t>
            </a:r>
          </a:p>
          <a:p>
            <a:pPr lvl="1"/>
            <a:r>
              <a:rPr lang="en-US" sz="2000" dirty="0"/>
              <a:t>Share the coaching model</a:t>
            </a:r>
          </a:p>
          <a:p>
            <a:r>
              <a:rPr lang="en-US" sz="2800" dirty="0"/>
              <a:t>“What concerns do you have about this approach?”</a:t>
            </a:r>
          </a:p>
          <a:p>
            <a:r>
              <a:rPr lang="en-US" sz="2800" dirty="0"/>
              <a:t>“Would you like to work together on Dave’s tardiness issue?”</a:t>
            </a:r>
          </a:p>
        </p:txBody>
      </p:sp>
    </p:spTree>
    <p:extLst>
      <p:ext uri="{BB962C8B-B14F-4D97-AF65-F5344CB8AC3E}">
        <p14:creationId xmlns:p14="http://schemas.microsoft.com/office/powerpoint/2010/main" val="250212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PPLDEV">
      <a:dk1>
        <a:srgbClr val="595959"/>
      </a:dk1>
      <a:lt1>
        <a:srgbClr val="FFFFFF"/>
      </a:lt1>
      <a:dk2>
        <a:srgbClr val="595959"/>
      </a:dk2>
      <a:lt2>
        <a:srgbClr val="F0EFEF"/>
      </a:lt2>
      <a:accent1>
        <a:srgbClr val="3D89BB"/>
      </a:accent1>
      <a:accent2>
        <a:srgbClr val="3D89BB"/>
      </a:accent2>
      <a:accent3>
        <a:srgbClr val="3D89BB"/>
      </a:accent3>
      <a:accent4>
        <a:srgbClr val="3D89BB"/>
      </a:accent4>
      <a:accent5>
        <a:srgbClr val="5B9BD5"/>
      </a:accent5>
      <a:accent6>
        <a:srgbClr val="3D89BB"/>
      </a:accent6>
      <a:hlink>
        <a:srgbClr val="3D89BB"/>
      </a:hlink>
      <a:folHlink>
        <a:srgbClr val="3D89BB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513</Words>
  <Application>Microsoft Office PowerPoint</Application>
  <PresentationFormat>On-screen Show (4:3)</PresentationFormat>
  <Paragraphs>110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Gill Sans MT</vt:lpstr>
      <vt:lpstr>Times New Roman</vt:lpstr>
      <vt:lpstr>Office Theme</vt:lpstr>
      <vt:lpstr>Coaching Your Managers to Coach</vt:lpstr>
      <vt:lpstr>Overview</vt:lpstr>
      <vt:lpstr>HR Dilemmas</vt:lpstr>
      <vt:lpstr>Coaching is… …helping others to achieve their goals by guiding rather than telling. </vt:lpstr>
      <vt:lpstr>PowerPoint Presentation</vt:lpstr>
      <vt:lpstr>Coaching Opportunities</vt:lpstr>
      <vt:lpstr>Situational / Flexible</vt:lpstr>
      <vt:lpstr>Describe the Situation</vt:lpstr>
      <vt:lpstr>Plan a Change</vt:lpstr>
      <vt:lpstr>Revisit the Plan</vt:lpstr>
      <vt:lpstr>Wrap-up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Wallace</dc:creator>
  <cp:lastModifiedBy>Dennis Wade</cp:lastModifiedBy>
  <cp:revision>13</cp:revision>
  <dcterms:created xsi:type="dcterms:W3CDTF">2019-04-18T18:08:06Z</dcterms:created>
  <dcterms:modified xsi:type="dcterms:W3CDTF">2019-06-10T04:13:26Z</dcterms:modified>
</cp:coreProperties>
</file>