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70" r:id="rId4"/>
    <p:sldId id="275" r:id="rId5"/>
    <p:sldId id="272" r:id="rId6"/>
    <p:sldId id="273" r:id="rId7"/>
    <p:sldId id="274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91"/>
    <p:restoredTop sz="94633"/>
  </p:normalViewPr>
  <p:slideViewPr>
    <p:cSldViewPr snapToGrid="0" snapToObjects="1">
      <p:cViewPr varScale="1">
        <p:scale>
          <a:sx n="66" d="100"/>
          <a:sy n="66" d="100"/>
        </p:scale>
        <p:origin x="13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9888-4239-4BB1-912A-2DF06C2FD6EF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5257E-FA9C-43AD-A352-4AD6C7B85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05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FEA132-BB8B-2049-87BE-3CA1B98E1586}"/>
              </a:ext>
            </a:extLst>
          </p:cNvPr>
          <p:cNvSpPr/>
          <p:nvPr userDrawn="1"/>
        </p:nvSpPr>
        <p:spPr>
          <a:xfrm>
            <a:off x="526942" y="240225"/>
            <a:ext cx="8059119" cy="8821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39EA26E-DB75-5447-A0EE-B78AE4D549A0}"/>
              </a:ext>
            </a:extLst>
          </p:cNvPr>
          <p:cNvCxnSpPr>
            <a:cxnSpLocks/>
          </p:cNvCxnSpPr>
          <p:nvPr userDrawn="1"/>
        </p:nvCxnSpPr>
        <p:spPr>
          <a:xfrm>
            <a:off x="1069383" y="3555037"/>
            <a:ext cx="702073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09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26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50189"/>
            <a:ext cx="1971675" cy="509119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661" y="550190"/>
            <a:ext cx="5615714" cy="509119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762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037D-D219-408C-B7C4-05FCA99DB20D}" type="datetime1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FBF3-F332-40D2-8A23-FFC2C537CCD6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87841" y="4011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196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08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98BF82-ECC8-FC41-8AD2-750A690FD908}"/>
              </a:ext>
            </a:extLst>
          </p:cNvPr>
          <p:cNvSpPr/>
          <p:nvPr userDrawn="1"/>
        </p:nvSpPr>
        <p:spPr>
          <a:xfrm>
            <a:off x="526942" y="240225"/>
            <a:ext cx="8059119" cy="937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9BFB5DC-A456-A149-AC9D-9C97374C3D9B}"/>
              </a:ext>
            </a:extLst>
          </p:cNvPr>
          <p:cNvCxnSpPr>
            <a:cxnSpLocks/>
          </p:cNvCxnSpPr>
          <p:nvPr userDrawn="1"/>
        </p:nvCxnSpPr>
        <p:spPr>
          <a:xfrm>
            <a:off x="1069383" y="4579891"/>
            <a:ext cx="702073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755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8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9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9436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895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453" y="379710"/>
            <a:ext cx="7883087" cy="1077131"/>
          </a:xfrm>
        </p:spPr>
        <p:txBody>
          <a:bodyPr anchor="t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18833"/>
            <a:ext cx="4629150" cy="43422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18834"/>
            <a:ext cx="2949178" cy="435015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795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199"/>
            <a:ext cx="7886700" cy="658679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270861"/>
            <a:ext cx="4629150" cy="459019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270861"/>
            <a:ext cx="2949178" cy="45981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4244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06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09607"/>
            <a:ext cx="7886700" cy="4308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9EF03BE-08DB-3C4C-9A7E-7898B7E63CAD}"/>
              </a:ext>
            </a:extLst>
          </p:cNvPr>
          <p:cNvCxnSpPr>
            <a:cxnSpLocks/>
          </p:cNvCxnSpPr>
          <p:nvPr userDrawn="1"/>
        </p:nvCxnSpPr>
        <p:spPr>
          <a:xfrm>
            <a:off x="628650" y="5850103"/>
            <a:ext cx="78867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17705B9C-D1F7-AB43-98B4-085D4ADC66E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28650" y="5970684"/>
            <a:ext cx="1860062" cy="555162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F7F018A-1277-7D42-816B-542B3704A4F8}"/>
              </a:ext>
            </a:extLst>
          </p:cNvPr>
          <p:cNvCxnSpPr>
            <a:cxnSpLocks/>
          </p:cNvCxnSpPr>
          <p:nvPr userDrawn="1"/>
        </p:nvCxnSpPr>
        <p:spPr>
          <a:xfrm>
            <a:off x="628650" y="365126"/>
            <a:ext cx="7886700" cy="0"/>
          </a:xfrm>
          <a:prstGeom prst="line">
            <a:avLst/>
          </a:prstGeom>
          <a:ln w="476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E5E00B1-F502-A748-B8A5-D0ED45151F76}"/>
              </a:ext>
            </a:extLst>
          </p:cNvPr>
          <p:cNvCxnSpPr>
            <a:cxnSpLocks/>
          </p:cNvCxnSpPr>
          <p:nvPr userDrawn="1"/>
        </p:nvCxnSpPr>
        <p:spPr>
          <a:xfrm flipH="1">
            <a:off x="651533" y="342901"/>
            <a:ext cx="1" cy="729154"/>
          </a:xfrm>
          <a:prstGeom prst="line">
            <a:avLst/>
          </a:prstGeom>
          <a:ln w="476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03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A7C63-B81B-994C-9216-C4FC061350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Pitfalls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ADAA0B-2FF4-7F4F-8314-F85F7F0F99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Overcoming Common Speaker Blunders</a:t>
            </a:r>
          </a:p>
          <a:p>
            <a:endParaRPr lang="en-US" dirty="0"/>
          </a:p>
          <a:p>
            <a:r>
              <a:rPr lang="en-US" sz="2000" dirty="0"/>
              <a:t>Dennis Wade – dennis@ppldev.com</a:t>
            </a:r>
          </a:p>
        </p:txBody>
      </p:sp>
    </p:spTree>
    <p:extLst>
      <p:ext uri="{BB962C8B-B14F-4D97-AF65-F5344CB8AC3E}">
        <p14:creationId xmlns:p14="http://schemas.microsoft.com/office/powerpoint/2010/main" val="2025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229" y="4011"/>
            <a:ext cx="8139162" cy="1066801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40228" y="1298448"/>
            <a:ext cx="8129451" cy="4937760"/>
          </a:xfrm>
        </p:spPr>
        <p:txBody>
          <a:bodyPr>
            <a:normAutofit/>
          </a:bodyPr>
          <a:lstStyle/>
          <a:p>
            <a:r>
              <a:rPr lang="en-US" dirty="0"/>
              <a:t>Outcome</a:t>
            </a:r>
          </a:p>
          <a:p>
            <a:pPr lvl="1"/>
            <a:r>
              <a:rPr lang="en-US" dirty="0"/>
              <a:t>Participants will know how to avoid or overcome the most common and destructive presentation pitfalls</a:t>
            </a:r>
          </a:p>
          <a:p>
            <a:pPr lvl="1"/>
            <a:endParaRPr lang="en-US" sz="1600" dirty="0"/>
          </a:p>
          <a:p>
            <a:r>
              <a:rPr lang="en-US" dirty="0"/>
              <a:t>Agenda</a:t>
            </a:r>
          </a:p>
          <a:p>
            <a:pPr marL="627952" lvl="1" indent="-457200">
              <a:buFont typeface="+mj-lt"/>
              <a:buAutoNum type="arabicPeriod"/>
            </a:pPr>
            <a:r>
              <a:rPr lang="en-US" dirty="0"/>
              <a:t>So many pitfalls</a:t>
            </a:r>
          </a:p>
          <a:p>
            <a:pPr marL="627952" lvl="1" indent="-457200">
              <a:buFont typeface="+mj-lt"/>
              <a:buAutoNum type="arabicPeriod"/>
            </a:pPr>
            <a:r>
              <a:rPr lang="en-US" dirty="0"/>
              <a:t>The most common and destructive pitfalls</a:t>
            </a:r>
          </a:p>
          <a:p>
            <a:pPr marL="627952" lvl="1" indent="-457200">
              <a:buFont typeface="+mj-lt"/>
              <a:buAutoNum type="arabicPeriod"/>
            </a:pPr>
            <a:r>
              <a:rPr lang="en-US" dirty="0"/>
              <a:t>How to avoid or overcome these pitfalls</a:t>
            </a:r>
          </a:p>
          <a:p>
            <a:pPr marL="627952" lvl="1" indent="-457200">
              <a:buFont typeface="+mj-lt"/>
              <a:buAutoNum type="arabicPeriod"/>
            </a:pPr>
            <a:r>
              <a:rPr lang="en-US" dirty="0"/>
              <a:t>Wrap-up / Q&amp;A</a:t>
            </a:r>
          </a:p>
          <a:p>
            <a:pPr marL="170752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B1CEFBF3-F332-40D2-8A23-FFC2C537CC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7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B1CEFBF3-F332-40D2-8A23-FFC2C537CCD6}" type="slidenum">
              <a:rPr lang="en-US" smtClean="0"/>
              <a:t>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687" y="4011"/>
            <a:ext cx="8182704" cy="1066801"/>
          </a:xfrm>
        </p:spPr>
        <p:txBody>
          <a:bodyPr/>
          <a:lstStyle/>
          <a:p>
            <a:r>
              <a:rPr lang="en-US" dirty="0"/>
              <a:t>So Many Potential Pitfalls / Blunders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96686" y="1139174"/>
            <a:ext cx="3875313" cy="4937760"/>
          </a:xfrm>
        </p:spPr>
        <p:txBody>
          <a:bodyPr/>
          <a:lstStyle/>
          <a:p>
            <a:r>
              <a:rPr lang="en-US" altLang="en-US" sz="2800" dirty="0"/>
              <a:t>Preparation pitfalls</a:t>
            </a:r>
          </a:p>
          <a:p>
            <a:pPr lvl="1"/>
            <a:r>
              <a:rPr lang="en-US" sz="1800" dirty="0"/>
              <a:t>Inadequate preparation</a:t>
            </a:r>
          </a:p>
          <a:p>
            <a:pPr lvl="1"/>
            <a:r>
              <a:rPr lang="en-US" sz="1800" dirty="0"/>
              <a:t>Ignoring basic audience needs</a:t>
            </a:r>
          </a:p>
          <a:p>
            <a:pPr lvl="1"/>
            <a:r>
              <a:rPr lang="en-US" sz="1800" dirty="0"/>
              <a:t>Too much content (slide &amp; overall)</a:t>
            </a:r>
          </a:p>
          <a:p>
            <a:pPr lvl="1"/>
            <a:r>
              <a:rPr lang="en-US" sz="1800" dirty="0"/>
              <a:t>Unprepared for questions</a:t>
            </a:r>
          </a:p>
          <a:p>
            <a:pPr lvl="1"/>
            <a:r>
              <a:rPr lang="en-US" sz="1800" dirty="0"/>
              <a:t>Ineffective visuals</a:t>
            </a:r>
          </a:p>
          <a:p>
            <a:pPr lvl="1"/>
            <a:r>
              <a:rPr lang="en-US" sz="1800" dirty="0"/>
              <a:t>Not familiarizing yourself with venue and equipment: technology issues</a:t>
            </a:r>
          </a:p>
          <a:p>
            <a:pPr lvl="1"/>
            <a:r>
              <a:rPr lang="en-US" sz="1800" dirty="0"/>
              <a:t>Ignorance about your audience</a:t>
            </a:r>
          </a:p>
          <a:p>
            <a:pPr lvl="1"/>
            <a:r>
              <a:rPr lang="en-US" sz="1800" dirty="0"/>
              <a:t>Inappropriate humor</a:t>
            </a:r>
          </a:p>
          <a:p>
            <a:pPr lvl="1"/>
            <a:r>
              <a:rPr lang="en-US" sz="1800" dirty="0"/>
              <a:t>Sentences instead of bullet points</a:t>
            </a:r>
          </a:p>
          <a:p>
            <a:pPr lvl="1"/>
            <a:r>
              <a:rPr lang="en-US" sz="1800" dirty="0"/>
              <a:t>Not practicing enough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724400" y="1088955"/>
            <a:ext cx="4069080" cy="493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3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/>
              <a:t>Delivery pitfalls</a:t>
            </a:r>
          </a:p>
          <a:p>
            <a:pPr lvl="1"/>
            <a:r>
              <a:rPr lang="en-US" sz="1800" dirty="0"/>
              <a:t>Speaking unclearly </a:t>
            </a:r>
          </a:p>
          <a:p>
            <a:pPr lvl="1"/>
            <a:r>
              <a:rPr lang="en-US" sz="1800" dirty="0"/>
              <a:t>Reading content (little or no talking) </a:t>
            </a:r>
          </a:p>
          <a:p>
            <a:pPr lvl="1"/>
            <a:r>
              <a:rPr lang="en-US" sz="1800" dirty="0"/>
              <a:t>Lack of enthusiasm</a:t>
            </a:r>
          </a:p>
          <a:p>
            <a:pPr lvl="1"/>
            <a:r>
              <a:rPr lang="en-US" sz="1800" dirty="0"/>
              <a:t>Fillers (um, uh) </a:t>
            </a:r>
          </a:p>
          <a:p>
            <a:pPr lvl="1"/>
            <a:r>
              <a:rPr lang="en-US" sz="1800" dirty="0"/>
              <a:t>Not using space (staying in one place)</a:t>
            </a:r>
          </a:p>
          <a:p>
            <a:pPr lvl="1"/>
            <a:r>
              <a:rPr lang="en-US" sz="1800" dirty="0"/>
              <a:t>No emotional engagement</a:t>
            </a:r>
          </a:p>
          <a:p>
            <a:pPr lvl="1"/>
            <a:r>
              <a:rPr lang="en-US" sz="1800" dirty="0"/>
              <a:t>Starting or ending late</a:t>
            </a:r>
          </a:p>
          <a:p>
            <a:pPr lvl="1"/>
            <a:r>
              <a:rPr lang="en-US" sz="1800" dirty="0"/>
              <a:t>Inappropriate dress</a:t>
            </a:r>
          </a:p>
          <a:p>
            <a:pPr lvl="1"/>
            <a:r>
              <a:rPr lang="en-US" sz="1800" dirty="0"/>
              <a:t>Lack of eye contact</a:t>
            </a:r>
          </a:p>
          <a:p>
            <a:pPr lvl="1"/>
            <a:r>
              <a:rPr lang="en-US" sz="1800" dirty="0"/>
              <a:t>Pace: too fast or too slow</a:t>
            </a:r>
          </a:p>
          <a:p>
            <a:pPr lvl="1"/>
            <a:r>
              <a:rPr lang="en-US" sz="1800" dirty="0"/>
              <a:t>Upward inflection</a:t>
            </a:r>
          </a:p>
          <a:p>
            <a:pPr lvl="1"/>
            <a:r>
              <a:rPr lang="en-US" sz="1800" dirty="0"/>
              <a:t>Tag lines</a:t>
            </a:r>
          </a:p>
          <a:p>
            <a:pPr lvl="1"/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234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B1CEFBF3-F332-40D2-8A23-FFC2C537CCD6}" type="slidenum">
              <a:rPr lang="en-US" smtClean="0"/>
              <a:t>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685" y="4011"/>
            <a:ext cx="8182705" cy="1066801"/>
          </a:xfrm>
        </p:spPr>
        <p:txBody>
          <a:bodyPr/>
          <a:lstStyle/>
          <a:p>
            <a:r>
              <a:rPr lang="en-US" dirty="0"/>
              <a:t>Top Ten Potential Pitfalls / Blunders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96684" y="1298448"/>
            <a:ext cx="3875315" cy="4937760"/>
          </a:xfrm>
        </p:spPr>
        <p:txBody>
          <a:bodyPr/>
          <a:lstStyle/>
          <a:p>
            <a:r>
              <a:rPr lang="en-US" altLang="en-US" sz="2800" dirty="0"/>
              <a:t>Preparation pitfalls</a:t>
            </a:r>
          </a:p>
          <a:p>
            <a:pPr lvl="1"/>
            <a:r>
              <a:rPr lang="en-US" sz="2000" dirty="0"/>
              <a:t>Inadequate preparation</a:t>
            </a:r>
          </a:p>
          <a:p>
            <a:pPr lvl="1"/>
            <a:r>
              <a:rPr lang="en-US" sz="2000" dirty="0"/>
              <a:t>Ignoring basic audience needs</a:t>
            </a:r>
          </a:p>
          <a:p>
            <a:pPr lvl="1"/>
            <a:r>
              <a:rPr lang="en-US" sz="2000" dirty="0"/>
              <a:t>Too much content (slide &amp; overall)</a:t>
            </a:r>
          </a:p>
          <a:p>
            <a:pPr lvl="1"/>
            <a:r>
              <a:rPr lang="en-US" sz="2000" dirty="0"/>
              <a:t>Unprepared for questions</a:t>
            </a:r>
          </a:p>
          <a:p>
            <a:pPr lvl="1"/>
            <a:r>
              <a:rPr lang="en-US" sz="2000" dirty="0"/>
              <a:t>Ineffective visuals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724400" y="1295400"/>
            <a:ext cx="4069080" cy="493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3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/>
              <a:t>Delivery pitfalls</a:t>
            </a:r>
          </a:p>
          <a:p>
            <a:pPr lvl="1"/>
            <a:r>
              <a:rPr lang="en-US" sz="2000" dirty="0"/>
              <a:t>Speaking unclearly </a:t>
            </a:r>
          </a:p>
          <a:p>
            <a:pPr lvl="1"/>
            <a:r>
              <a:rPr lang="en-US" sz="2000" dirty="0"/>
              <a:t>Reading content (little or no talking) </a:t>
            </a:r>
          </a:p>
          <a:p>
            <a:pPr lvl="1"/>
            <a:r>
              <a:rPr lang="en-US" sz="2000" dirty="0"/>
              <a:t>Lack of enthusiasm</a:t>
            </a:r>
          </a:p>
          <a:p>
            <a:pPr lvl="1"/>
            <a:r>
              <a:rPr lang="en-US" sz="2000" dirty="0"/>
              <a:t>Fillers (um, uh) </a:t>
            </a:r>
          </a:p>
          <a:p>
            <a:pPr lvl="1"/>
            <a:r>
              <a:rPr lang="en-US" sz="2000" dirty="0"/>
              <a:t>Not using space (staying in one place)</a:t>
            </a:r>
          </a:p>
          <a:p>
            <a:pPr marL="170752" lvl="1" indent="0">
              <a:buNone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990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B1CEFBF3-F332-40D2-8A23-FFC2C537CCD6}" type="slidenum">
              <a:rPr lang="en-US" smtClean="0"/>
              <a:t>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1199" y="4011"/>
            <a:ext cx="8168191" cy="1066801"/>
          </a:xfrm>
        </p:spPr>
        <p:txBody>
          <a:bodyPr/>
          <a:lstStyle/>
          <a:p>
            <a:r>
              <a:rPr lang="en-US" dirty="0"/>
              <a:t>Not Enough Preparation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914400" y="1298448"/>
            <a:ext cx="7955280" cy="4937760"/>
          </a:xfrm>
        </p:spPr>
        <p:txBody>
          <a:bodyPr>
            <a:normAutofit/>
          </a:bodyPr>
          <a:lstStyle/>
          <a:p>
            <a:r>
              <a:rPr lang="en-US" dirty="0"/>
              <a:t>Proven Preparation Process</a:t>
            </a:r>
          </a:p>
          <a:p>
            <a:pPr marL="627952" lvl="1" indent="-457200">
              <a:buFont typeface="+mj-lt"/>
              <a:buAutoNum type="arabicPeriod"/>
            </a:pPr>
            <a:r>
              <a:rPr lang="en-US" dirty="0"/>
              <a:t>Your objective</a:t>
            </a:r>
          </a:p>
          <a:p>
            <a:pPr marL="627952" lvl="1" indent="-457200">
              <a:buFont typeface="+mj-lt"/>
              <a:buAutoNum type="arabicPeriod"/>
            </a:pPr>
            <a:r>
              <a:rPr lang="en-US" dirty="0"/>
              <a:t>Main points that support the objective </a:t>
            </a:r>
          </a:p>
          <a:p>
            <a:pPr marL="857250" lvl="2" indent="-228600"/>
            <a:r>
              <a:rPr lang="en-US" dirty="0"/>
              <a:t>Supporting points for each main point </a:t>
            </a:r>
          </a:p>
          <a:p>
            <a:pPr marL="627952" lvl="1" indent="-457200">
              <a:buFont typeface="+mj-lt"/>
              <a:buAutoNum type="arabicPeriod"/>
            </a:pPr>
            <a:r>
              <a:rPr lang="en-US" dirty="0"/>
              <a:t>Agenda</a:t>
            </a:r>
          </a:p>
          <a:p>
            <a:pPr marL="627952" lvl="1" indent="-457200">
              <a:buFont typeface="+mj-lt"/>
              <a:buAutoNum type="arabicPeriod"/>
            </a:pPr>
            <a:r>
              <a:rPr lang="en-US" dirty="0"/>
              <a:t>Closing</a:t>
            </a:r>
          </a:p>
          <a:p>
            <a:pPr marL="627952" lvl="1" indent="-457200">
              <a:buFont typeface="+mj-lt"/>
              <a:buAutoNum type="arabicPeriod"/>
            </a:pPr>
            <a:r>
              <a:rPr lang="en-US" dirty="0"/>
              <a:t>Opener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62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B1CEFBF3-F332-40D2-8A23-FFC2C537CCD6}" type="slidenum">
              <a:rPr lang="en-US" smtClean="0"/>
              <a:t>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5713" y="4011"/>
            <a:ext cx="8153677" cy="1066801"/>
          </a:xfrm>
        </p:spPr>
        <p:txBody>
          <a:bodyPr/>
          <a:lstStyle/>
          <a:p>
            <a:r>
              <a:rPr lang="en-US" dirty="0"/>
              <a:t>Unprepared for Questions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870856" y="1298448"/>
            <a:ext cx="7721601" cy="4937760"/>
          </a:xfrm>
        </p:spPr>
        <p:txBody>
          <a:bodyPr>
            <a:normAutofit/>
          </a:bodyPr>
          <a:lstStyle/>
          <a:p>
            <a:r>
              <a:rPr lang="en-US" dirty="0"/>
              <a:t>Prepare for tough questions by having APLAN</a:t>
            </a:r>
          </a:p>
          <a:p>
            <a:pPr lvl="1"/>
            <a:r>
              <a:rPr lang="en-US" b="1" dirty="0"/>
              <a:t>A</a:t>
            </a:r>
            <a:r>
              <a:rPr lang="en-US" dirty="0"/>
              <a:t>nticipate</a:t>
            </a:r>
          </a:p>
          <a:p>
            <a:pPr lvl="1"/>
            <a:r>
              <a:rPr lang="en-US" b="1" dirty="0"/>
              <a:t>P</a:t>
            </a:r>
            <a:r>
              <a:rPr lang="en-US" dirty="0"/>
              <a:t>repare</a:t>
            </a:r>
          </a:p>
          <a:p>
            <a:pPr lvl="1"/>
            <a:r>
              <a:rPr lang="en-US" b="1" dirty="0"/>
              <a:t>L</a:t>
            </a:r>
            <a:r>
              <a:rPr lang="en-US" dirty="0"/>
              <a:t>isten actively </a:t>
            </a:r>
          </a:p>
          <a:p>
            <a:pPr lvl="1"/>
            <a:r>
              <a:rPr lang="en-US" b="1" dirty="0"/>
              <a:t>A</a:t>
            </a:r>
            <a:r>
              <a:rPr lang="en-US" dirty="0"/>
              <a:t>nswer concisely</a:t>
            </a:r>
          </a:p>
          <a:p>
            <a:pPr lvl="1"/>
            <a:r>
              <a:rPr lang="en-US" b="1" dirty="0"/>
              <a:t>“N</a:t>
            </a:r>
            <a:r>
              <a:rPr lang="en-US" dirty="0"/>
              <a:t>ext question” (move 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400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789" y="4011"/>
            <a:ext cx="8229601" cy="1066801"/>
          </a:xfrm>
        </p:spPr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56342" y="1166018"/>
            <a:ext cx="7830457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i="1" dirty="0"/>
              <a:t>Knockout Presentations</a:t>
            </a:r>
            <a:r>
              <a:rPr lang="en-US" dirty="0"/>
              <a:t>, Diane </a:t>
            </a:r>
            <a:r>
              <a:rPr lang="en-US" dirty="0" err="1"/>
              <a:t>DiResta</a:t>
            </a:r>
            <a:r>
              <a:rPr lang="en-US" dirty="0"/>
              <a:t>, Chandler House Press, 2009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http://www.mindtools.com/pages/article/presentation-mistakes.htm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http://blogs.hbr.org/2012/12/avoid-these-five-mistakes-in-y/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http://www.presentationprep.com/10-most-common-presentation-mistakes/</a:t>
            </a:r>
          </a:p>
          <a:p>
            <a:pPr lvl="0"/>
            <a:r>
              <a:rPr lang="en-US" i="1" dirty="0"/>
              <a:t>The Knockout Presentation: A Timeless Tool of Persuasion</a:t>
            </a:r>
            <a:r>
              <a:rPr lang="en-US" dirty="0"/>
              <a:t>, Harvard Business School Press, 2006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2127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713" y="4011"/>
            <a:ext cx="8153677" cy="1066801"/>
          </a:xfrm>
        </p:spPr>
        <p:txBody>
          <a:bodyPr/>
          <a:lstStyle/>
          <a:p>
            <a:r>
              <a:rPr lang="en-US" dirty="0"/>
              <a:t>Wrap-up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59542" y="1298448"/>
            <a:ext cx="7810137" cy="4937760"/>
          </a:xfrm>
        </p:spPr>
        <p:txBody>
          <a:bodyPr/>
          <a:lstStyle/>
          <a:p>
            <a:r>
              <a:rPr lang="en-US" dirty="0"/>
              <a:t>Final questions or comments?</a:t>
            </a:r>
          </a:p>
          <a:p>
            <a:r>
              <a:rPr lang="en-US" sz="2800" dirty="0"/>
              <a:t>dennis@ppldev.com</a:t>
            </a:r>
          </a:p>
          <a:p>
            <a:r>
              <a:rPr lang="en-US" dirty="0"/>
              <a:t>Thank you!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B1CEFBF3-F332-40D2-8A23-FFC2C537CCD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3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PPLDEV">
      <a:dk1>
        <a:srgbClr val="595959"/>
      </a:dk1>
      <a:lt1>
        <a:srgbClr val="FFFFFF"/>
      </a:lt1>
      <a:dk2>
        <a:srgbClr val="595959"/>
      </a:dk2>
      <a:lt2>
        <a:srgbClr val="F0EFEF"/>
      </a:lt2>
      <a:accent1>
        <a:srgbClr val="3D89BB"/>
      </a:accent1>
      <a:accent2>
        <a:srgbClr val="3D89BB"/>
      </a:accent2>
      <a:accent3>
        <a:srgbClr val="3D89BB"/>
      </a:accent3>
      <a:accent4>
        <a:srgbClr val="3D89BB"/>
      </a:accent4>
      <a:accent5>
        <a:srgbClr val="5B9BD5"/>
      </a:accent5>
      <a:accent6>
        <a:srgbClr val="3D89BB"/>
      </a:accent6>
      <a:hlink>
        <a:srgbClr val="3D89BB"/>
      </a:hlink>
      <a:folHlink>
        <a:srgbClr val="3D89BB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348</Words>
  <Application>Microsoft Office PowerPoint</Application>
  <PresentationFormat>On-screen Show (4:3)</PresentationFormat>
  <Paragraphs>85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Office Theme</vt:lpstr>
      <vt:lpstr>Presentation Pitfalls</vt:lpstr>
      <vt:lpstr>Overview</vt:lpstr>
      <vt:lpstr>So Many Potential Pitfalls / Blunders</vt:lpstr>
      <vt:lpstr>Top Ten Potential Pitfalls / Blunders</vt:lpstr>
      <vt:lpstr>Not Enough Preparation</vt:lpstr>
      <vt:lpstr>Unprepared for Questions</vt:lpstr>
      <vt:lpstr>Acknowledgments</vt:lpstr>
      <vt:lpstr>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Wallace</dc:creator>
  <cp:lastModifiedBy>Dennis Wade</cp:lastModifiedBy>
  <cp:revision>10</cp:revision>
  <dcterms:created xsi:type="dcterms:W3CDTF">2019-04-18T18:08:06Z</dcterms:created>
  <dcterms:modified xsi:type="dcterms:W3CDTF">2019-06-10T04:06:05Z</dcterms:modified>
</cp:coreProperties>
</file>