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7" r:id="rId2"/>
    <p:sldId id="262" r:id="rId3"/>
    <p:sldId id="263" r:id="rId4"/>
    <p:sldId id="264" r:id="rId5"/>
    <p:sldId id="265" r:id="rId6"/>
    <p:sldId id="266" r:id="rId7"/>
    <p:sldId id="287" r:id="rId8"/>
    <p:sldId id="267" r:id="rId9"/>
    <p:sldId id="268" r:id="rId10"/>
    <p:sldId id="269" r:id="rId11"/>
    <p:sldId id="270" r:id="rId12"/>
    <p:sldId id="282" r:id="rId13"/>
    <p:sldId id="283" r:id="rId14"/>
    <p:sldId id="284" r:id="rId15"/>
    <p:sldId id="281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85" r:id="rId24"/>
    <p:sldId id="278" r:id="rId25"/>
    <p:sldId id="279" r:id="rId26"/>
    <p:sldId id="288" r:id="rId27"/>
    <p:sldId id="2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1"/>
    <p:restoredTop sz="94633"/>
  </p:normalViewPr>
  <p:slideViewPr>
    <p:cSldViewPr snapToGrid="0" snapToObjects="1">
      <p:cViewPr varScale="1">
        <p:scale>
          <a:sx n="66" d="100"/>
          <a:sy n="66" d="100"/>
        </p:scale>
        <p:origin x="13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9888-4239-4BB1-912A-2DF06C2FD6E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5257E-FA9C-43AD-A352-4AD6C7B85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673C-5D6C-4BD0-9ACA-B88F525119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7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FEA132-BB8B-2049-87BE-3CA1B98E1586}"/>
              </a:ext>
            </a:extLst>
          </p:cNvPr>
          <p:cNvSpPr/>
          <p:nvPr userDrawn="1"/>
        </p:nvSpPr>
        <p:spPr>
          <a:xfrm>
            <a:off x="526942" y="240225"/>
            <a:ext cx="8059119" cy="88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9EA26E-DB75-5447-A0EE-B78AE4D549A0}"/>
              </a:ext>
            </a:extLst>
          </p:cNvPr>
          <p:cNvCxnSpPr>
            <a:cxnSpLocks/>
          </p:cNvCxnSpPr>
          <p:nvPr userDrawn="1"/>
        </p:nvCxnSpPr>
        <p:spPr>
          <a:xfrm>
            <a:off x="1069383" y="3555037"/>
            <a:ext cx="702073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09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2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50189"/>
            <a:ext cx="1971675" cy="509119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661" y="550190"/>
            <a:ext cx="5615714" cy="50911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6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4EEB-71DC-4AB3-B87B-32A5315C2262}" type="datetime1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FBF3-F332-40D2-8A23-FFC2C537CCD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87841" y="4011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57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8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98BF82-ECC8-FC41-8AD2-750A690FD908}"/>
              </a:ext>
            </a:extLst>
          </p:cNvPr>
          <p:cNvSpPr/>
          <p:nvPr userDrawn="1"/>
        </p:nvSpPr>
        <p:spPr>
          <a:xfrm>
            <a:off x="526942" y="240225"/>
            <a:ext cx="8059119" cy="93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BFB5DC-A456-A149-AC9D-9C97374C3D9B}"/>
              </a:ext>
            </a:extLst>
          </p:cNvPr>
          <p:cNvCxnSpPr>
            <a:cxnSpLocks/>
          </p:cNvCxnSpPr>
          <p:nvPr userDrawn="1"/>
        </p:nvCxnSpPr>
        <p:spPr>
          <a:xfrm>
            <a:off x="1069383" y="4579891"/>
            <a:ext cx="702073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75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8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9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436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9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53" y="379710"/>
            <a:ext cx="7883087" cy="1077131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18833"/>
            <a:ext cx="4629150" cy="4342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18834"/>
            <a:ext cx="2949178" cy="43501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95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199"/>
            <a:ext cx="7886700" cy="658679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70861"/>
            <a:ext cx="4629150" cy="459019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70861"/>
            <a:ext cx="2949178" cy="45981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24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09607"/>
            <a:ext cx="7886700" cy="4308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EF03BE-08DB-3C4C-9A7E-7898B7E63CAD}"/>
              </a:ext>
            </a:extLst>
          </p:cNvPr>
          <p:cNvCxnSpPr>
            <a:cxnSpLocks/>
          </p:cNvCxnSpPr>
          <p:nvPr userDrawn="1"/>
        </p:nvCxnSpPr>
        <p:spPr>
          <a:xfrm>
            <a:off x="628650" y="5850103"/>
            <a:ext cx="78867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7705B9C-D1F7-AB43-98B4-085D4ADC66E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8650" y="5970684"/>
            <a:ext cx="1860062" cy="55516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7F018A-1277-7D42-816B-542B3704A4F8}"/>
              </a:ext>
            </a:extLst>
          </p:cNvPr>
          <p:cNvCxnSpPr>
            <a:cxnSpLocks/>
          </p:cNvCxnSpPr>
          <p:nvPr userDrawn="1"/>
        </p:nvCxnSpPr>
        <p:spPr>
          <a:xfrm>
            <a:off x="628650" y="365126"/>
            <a:ext cx="7886700" cy="0"/>
          </a:xfrm>
          <a:prstGeom prst="line">
            <a:avLst/>
          </a:prstGeom>
          <a:ln w="476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E00B1-F502-A748-B8A5-D0ED45151F76}"/>
              </a:ext>
            </a:extLst>
          </p:cNvPr>
          <p:cNvCxnSpPr>
            <a:cxnSpLocks/>
          </p:cNvCxnSpPr>
          <p:nvPr userDrawn="1"/>
        </p:nvCxnSpPr>
        <p:spPr>
          <a:xfrm flipH="1">
            <a:off x="651533" y="342901"/>
            <a:ext cx="1" cy="729154"/>
          </a:xfrm>
          <a:prstGeom prst="line">
            <a:avLst/>
          </a:prstGeom>
          <a:ln w="476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03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5021872"/>
            <a:ext cx="5638799" cy="987116"/>
          </a:xfrm>
        </p:spPr>
        <p:txBody>
          <a:bodyPr>
            <a:normAutofit/>
          </a:bodyPr>
          <a:lstStyle/>
          <a:p>
            <a:r>
              <a:rPr lang="en-US" sz="1800" dirty="0"/>
              <a:t>Dennis Wade – dennis@ppldev.com</a:t>
            </a:r>
          </a:p>
          <a:p>
            <a:r>
              <a:rPr lang="en-US" sz="1800" dirty="0"/>
              <a:t>Tyler Wade – tyler@ppldev.com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132" y="740025"/>
            <a:ext cx="5507736" cy="2304288"/>
          </a:xfrm>
        </p:spPr>
        <p:txBody>
          <a:bodyPr>
            <a:normAutofit/>
          </a:bodyPr>
          <a:lstStyle/>
          <a:p>
            <a:r>
              <a:rPr lang="en-US" sz="3600" b="1" cap="none" dirty="0"/>
              <a:t>Workforce Engagement and Succession: The Boomer-to-Millennial Handoff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A8A02D2-42CA-4E2A-B965-98CAAE2C0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7" y="3742365"/>
            <a:ext cx="168592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71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143000"/>
          </a:xfrm>
        </p:spPr>
        <p:txBody>
          <a:bodyPr rtlCol="0">
            <a:noAutofit/>
          </a:bodyPr>
          <a:lstStyle/>
          <a:p>
            <a:pPr algn="ctr" eaLnBrk="1" hangingPunct="1">
              <a:defRPr/>
            </a:pPr>
            <a:r>
              <a:rPr lang="en-US" sz="6600" dirty="0"/>
              <a:t>Engagement Principles for All Generations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1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14" y="457200"/>
            <a:ext cx="7924800" cy="1066800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Assumptions about the generations leads to…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524000"/>
            <a:ext cx="6705600" cy="480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800" dirty="0"/>
              <a:t>86% of HR professionals across 20 different sectors view millennials differently than previous generations</a:t>
            </a:r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r>
              <a:rPr lang="en-US" sz="2800" dirty="0"/>
              <a:t>More than 60% of 1,546 high-level HR and learning professionals consider generational differences when approaching instructional design</a:t>
            </a:r>
          </a:p>
          <a:p>
            <a:endParaRPr lang="en-US" sz="2800" dirty="0"/>
          </a:p>
          <a:p>
            <a:r>
              <a:rPr lang="en-US" sz="2800" dirty="0"/>
              <a:t>Social learning has increased in popularity in recent years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98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762000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Empirical research suggests otherwise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175657"/>
            <a:ext cx="6705600" cy="480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800" dirty="0"/>
              <a:t>Numerous studies show Millennials like learning online less than their Baby Boomer counterparts</a:t>
            </a:r>
          </a:p>
          <a:p>
            <a:endParaRPr lang="en-US" altLang="en-US" sz="2800" dirty="0"/>
          </a:p>
          <a:p>
            <a:r>
              <a:rPr lang="en-US" sz="2800" dirty="0" err="1"/>
              <a:t>Twenge</a:t>
            </a:r>
            <a:r>
              <a:rPr lang="en-US" sz="2800" dirty="0"/>
              <a:t> and Campbell showed that generational differences are almost non-existent in regard to work values</a:t>
            </a:r>
          </a:p>
          <a:p>
            <a:endParaRPr lang="en-US" sz="2800" dirty="0"/>
          </a:p>
          <a:p>
            <a:r>
              <a:rPr lang="en-US" sz="2800" dirty="0"/>
              <a:t>Gallup polling shows that although Boomers are less engaged, there is overlap in engagement factor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5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41" y="380999"/>
            <a:ext cx="5848350" cy="29282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41" y="3309256"/>
            <a:ext cx="5829300" cy="25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5213" y="-3245"/>
            <a:ext cx="8591550" cy="1066801"/>
          </a:xfrm>
        </p:spPr>
        <p:txBody>
          <a:bodyPr/>
          <a:lstStyle/>
          <a:p>
            <a:r>
              <a:rPr lang="en-US" dirty="0"/>
              <a:t>Gallup Survey data shows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75656" y="1298448"/>
            <a:ext cx="7694023" cy="4937760"/>
          </a:xfrm>
        </p:spPr>
        <p:txBody>
          <a:bodyPr>
            <a:normAutofit/>
          </a:bodyPr>
          <a:lstStyle/>
          <a:p>
            <a:r>
              <a:rPr lang="en-US" dirty="0"/>
              <a:t>Only 30% of all U.S. employees -- and a mere 13% of workers worldwide -- are engaged in their jobs</a:t>
            </a:r>
          </a:p>
          <a:p>
            <a:r>
              <a:rPr lang="en-US" dirty="0"/>
              <a:t>Managers, in particular, account for up to 70% of the variance in employee engagement across business units</a:t>
            </a:r>
          </a:p>
          <a:p>
            <a:r>
              <a:rPr lang="en-US" dirty="0"/>
              <a:t>Eight out of ten managers are unwilling, unable, or unprepared to motivate and engage their employees</a:t>
            </a:r>
          </a:p>
        </p:txBody>
      </p:sp>
    </p:spTree>
    <p:extLst>
      <p:ext uri="{BB962C8B-B14F-4D97-AF65-F5344CB8AC3E}">
        <p14:creationId xmlns:p14="http://schemas.microsoft.com/office/powerpoint/2010/main" val="1036826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75565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Everyone Needs…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066800"/>
            <a:ext cx="6705600" cy="48958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800" dirty="0"/>
              <a:t>Communication </a:t>
            </a:r>
          </a:p>
          <a:p>
            <a:pPr lvl="1" eaLnBrk="1" hangingPunct="1"/>
            <a:r>
              <a:rPr lang="en-US" altLang="en-US" sz="2400" dirty="0"/>
              <a:t>Do you believe that there is frequent, consistent </a:t>
            </a:r>
            <a:r>
              <a:rPr lang="en-US" altLang="en-US" sz="2400" i="1" dirty="0"/>
              <a:t>two-way</a:t>
            </a:r>
            <a:r>
              <a:rPr lang="en-US" altLang="en-US" sz="2400" dirty="0"/>
              <a:t> communication?</a:t>
            </a:r>
          </a:p>
          <a:p>
            <a:pPr eaLnBrk="1" hangingPunct="1"/>
            <a:r>
              <a:rPr lang="en-US" altLang="en-US" sz="2800" dirty="0"/>
              <a:t>Growth and Development</a:t>
            </a:r>
          </a:p>
          <a:p>
            <a:pPr lvl="1" eaLnBrk="1" hangingPunct="1"/>
            <a:r>
              <a:rPr lang="en-US" altLang="en-US" sz="2400" dirty="0"/>
              <a:t>Do you believe that you are learning new things and advancing in your career?</a:t>
            </a:r>
          </a:p>
          <a:p>
            <a:pPr eaLnBrk="1" hangingPunct="1"/>
            <a:r>
              <a:rPr lang="en-US" altLang="en-US" sz="2800" dirty="0"/>
              <a:t>Recognition and Appreciation</a:t>
            </a:r>
          </a:p>
          <a:p>
            <a:pPr lvl="1" eaLnBrk="1" hangingPunct="1"/>
            <a:r>
              <a:rPr lang="en-US" altLang="en-US" sz="2400" dirty="0"/>
              <a:t>Do you feel appreciated?</a:t>
            </a:r>
          </a:p>
          <a:p>
            <a:pPr eaLnBrk="1" hangingPunct="1"/>
            <a:r>
              <a:rPr lang="en-US" altLang="en-US" sz="2800" dirty="0"/>
              <a:t>Trust and Confidence</a:t>
            </a:r>
          </a:p>
          <a:p>
            <a:pPr lvl="1" eaLnBrk="1" hangingPunct="1"/>
            <a:r>
              <a:rPr lang="en-US" altLang="en-US" sz="2400" dirty="0"/>
              <a:t>Do you trust the leadership and have confidence in your company’s future?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5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8743"/>
            <a:ext cx="9144000" cy="1143000"/>
          </a:xfrm>
        </p:spPr>
        <p:txBody>
          <a:bodyPr rtlCol="0">
            <a:noAutofit/>
          </a:bodyPr>
          <a:lstStyle/>
          <a:p>
            <a:pPr algn="ctr" eaLnBrk="1" hangingPunct="1">
              <a:defRPr/>
            </a:pPr>
            <a:r>
              <a:rPr lang="en-US" sz="6600" dirty="0"/>
              <a:t>Boomer Engagement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91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315" y="228600"/>
            <a:ext cx="8610600" cy="75565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Organizational Goals of Engagement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914400" y="1295400"/>
            <a:ext cx="7086600" cy="5207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Overcome RIP syndrome</a:t>
            </a:r>
          </a:p>
          <a:p>
            <a:pPr lvl="1" eaLnBrk="1" hangingPunct="1"/>
            <a:r>
              <a:rPr lang="en-US" altLang="en-US" sz="2400" dirty="0"/>
              <a:t>If Boomers are retired-in-place, they will not help the organization achieve the next two goals</a:t>
            </a:r>
          </a:p>
          <a:p>
            <a:pPr eaLnBrk="1" hangingPunct="1"/>
            <a:r>
              <a:rPr lang="en-US" altLang="en-US" sz="2800" dirty="0"/>
              <a:t>Documentation of WAO knowledge</a:t>
            </a:r>
          </a:p>
          <a:p>
            <a:pPr lvl="1" eaLnBrk="1" hangingPunct="1"/>
            <a:r>
              <a:rPr lang="en-US" altLang="en-US" sz="2400" dirty="0"/>
              <a:t>If “work and organizational” knowledge is not documented, the last goal won’t likely be achieved</a:t>
            </a:r>
          </a:p>
          <a:p>
            <a:pPr eaLnBrk="1" hangingPunct="1"/>
            <a:r>
              <a:rPr lang="en-US" altLang="en-US" sz="2800" dirty="0"/>
              <a:t>Succession</a:t>
            </a:r>
          </a:p>
          <a:p>
            <a:pPr lvl="1" eaLnBrk="1" hangingPunct="1"/>
            <a:r>
              <a:rPr lang="en-US" altLang="en-US" sz="2400" dirty="0"/>
              <a:t>If WAO is not passed on to newer generations, succession is reactive and not very effective</a:t>
            </a:r>
          </a:p>
          <a:p>
            <a:pPr eaLnBrk="1" hangingPunct="1"/>
            <a:r>
              <a:rPr lang="en-US" altLang="en-US" sz="2800" dirty="0"/>
              <a:t>Reduce costs of turnover</a:t>
            </a:r>
          </a:p>
          <a:p>
            <a:pPr lvl="1" eaLnBrk="1" hangingPunct="1"/>
            <a:r>
              <a:rPr lang="en-US" altLang="en-US" sz="2400" dirty="0"/>
              <a:t>Hiring, training, lost productivity</a:t>
            </a:r>
          </a:p>
          <a:p>
            <a:pPr lvl="1" eaLnBrk="1" hangingPunct="1"/>
            <a:endParaRPr lang="en-US" alt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87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771" y="228600"/>
            <a:ext cx="8610600" cy="75565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Potential Means of Engagement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838200" y="1295400"/>
            <a:ext cx="6096000" cy="48958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2800" dirty="0"/>
              <a:t>Opportunity to do what they do best</a:t>
            </a:r>
          </a:p>
          <a:p>
            <a:r>
              <a:rPr lang="en-US" altLang="en-US" sz="2800" dirty="0"/>
              <a:t>Interesting &amp; enjoyable work</a:t>
            </a:r>
          </a:p>
          <a:p>
            <a:r>
              <a:rPr lang="en-US" altLang="en-US" sz="2800" dirty="0"/>
              <a:t>Feel connected to the mission and purpose</a:t>
            </a:r>
          </a:p>
          <a:p>
            <a:r>
              <a:rPr lang="en-US" altLang="en-US" sz="2800" dirty="0"/>
              <a:t>Caring managers who show interest in employees’ work and life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01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114"/>
            <a:ext cx="8229600" cy="1143000"/>
          </a:xfrm>
        </p:spPr>
        <p:txBody>
          <a:bodyPr rtlCol="0">
            <a:noAutofit/>
          </a:bodyPr>
          <a:lstStyle/>
          <a:p>
            <a:pPr algn="ctr" eaLnBrk="1" hangingPunct="1">
              <a:defRPr/>
            </a:pPr>
            <a:r>
              <a:rPr lang="en-US" sz="6600" dirty="0"/>
              <a:t>Millennial Engagement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3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6600" dirty="0"/>
              <a:t>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14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58" y="240393"/>
            <a:ext cx="8686800" cy="75565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Organizational Goals of Engagement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914400" y="1219200"/>
            <a:ext cx="6705600" cy="48958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800" dirty="0"/>
              <a:t>Develop Millennials quickly</a:t>
            </a:r>
          </a:p>
          <a:p>
            <a:pPr lvl="1" eaLnBrk="1" hangingPunct="1"/>
            <a:r>
              <a:rPr lang="en-US" altLang="en-US" sz="2400" dirty="0"/>
              <a:t>If they can develop quickly, they can assume leadership roles that are being vacated at a historic rate</a:t>
            </a:r>
          </a:p>
          <a:p>
            <a:pPr eaLnBrk="1" hangingPunct="1"/>
            <a:r>
              <a:rPr lang="en-US" altLang="en-US" sz="2800" dirty="0"/>
              <a:t>Production</a:t>
            </a:r>
          </a:p>
          <a:p>
            <a:pPr lvl="1" eaLnBrk="1" hangingPunct="1"/>
            <a:r>
              <a:rPr lang="en-US" altLang="en-US" sz="2400" dirty="0"/>
              <a:t>Workers who are engaged are more productive than those who aren’t</a:t>
            </a:r>
          </a:p>
          <a:p>
            <a:pPr eaLnBrk="1" hangingPunct="1"/>
            <a:r>
              <a:rPr lang="en-US" altLang="en-US" sz="2800" dirty="0"/>
              <a:t>Retention</a:t>
            </a:r>
          </a:p>
          <a:p>
            <a:pPr lvl="1" eaLnBrk="1" hangingPunct="1"/>
            <a:r>
              <a:rPr lang="en-US" altLang="en-US" sz="2400" dirty="0"/>
              <a:t>Workers who are engaged are more likely to stay with the company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3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772" y="240393"/>
            <a:ext cx="8610600" cy="75565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Potential Means of Engagement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219200"/>
            <a:ext cx="7162800" cy="48958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800" dirty="0"/>
              <a:t>Growth and development</a:t>
            </a:r>
          </a:p>
          <a:p>
            <a:pPr lvl="1" eaLnBrk="1" hangingPunct="1"/>
            <a:r>
              <a:rPr lang="en-US" altLang="en-US" sz="2400" dirty="0"/>
              <a:t>Opportunities to learn, grow, and move up the ladder</a:t>
            </a:r>
          </a:p>
          <a:p>
            <a:pPr eaLnBrk="1" hangingPunct="1"/>
            <a:r>
              <a:rPr lang="en-US" altLang="en-US" sz="2800" dirty="0"/>
              <a:t>Opportunity to do what they do best</a:t>
            </a:r>
          </a:p>
          <a:p>
            <a:pPr eaLnBrk="1" hangingPunct="1"/>
            <a:r>
              <a:rPr lang="en-US" altLang="en-US" sz="2800" dirty="0"/>
              <a:t>Help them connect to the mission and purpose of the organization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42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1143000"/>
          </a:xfrm>
        </p:spPr>
        <p:txBody>
          <a:bodyPr rtlCol="0">
            <a:noAutofit/>
          </a:bodyPr>
          <a:lstStyle/>
          <a:p>
            <a:pPr algn="ctr" eaLnBrk="1" hangingPunct="1">
              <a:defRPr/>
            </a:pPr>
            <a:r>
              <a:rPr lang="en-US" sz="6600" dirty="0"/>
              <a:t>Next Steps:</a:t>
            </a:r>
            <a:br>
              <a:rPr lang="en-US" sz="6600" dirty="0"/>
            </a:br>
            <a:r>
              <a:rPr lang="en-US" sz="6600" dirty="0"/>
              <a:t>Engagement  and Hand-off Strategies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26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150"/>
            <a:ext cx="8686800" cy="75565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Next Steps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990600" y="1066800"/>
            <a:ext cx="7467600" cy="51054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800" dirty="0"/>
              <a:t>HR</a:t>
            </a:r>
          </a:p>
          <a:p>
            <a:pPr lvl="1" eaLnBrk="1" hangingPunct="1"/>
            <a:r>
              <a:rPr lang="en-US" altLang="en-US" sz="2400" dirty="0"/>
              <a:t>Deprogram “generational differences”</a:t>
            </a:r>
          </a:p>
          <a:p>
            <a:pPr lvl="1" eaLnBrk="1" hangingPunct="1"/>
            <a:r>
              <a:rPr lang="en-US" altLang="en-US" sz="2400" dirty="0"/>
              <a:t>Effective Performance Management System</a:t>
            </a:r>
          </a:p>
          <a:p>
            <a:pPr lvl="1" eaLnBrk="1" hangingPunct="1"/>
            <a:r>
              <a:rPr lang="en-US" altLang="en-US" sz="2400" dirty="0"/>
              <a:t>Mentoring/Coaching Initiatives</a:t>
            </a:r>
          </a:p>
          <a:p>
            <a:pPr eaLnBrk="1" hangingPunct="1"/>
            <a:r>
              <a:rPr lang="en-US" altLang="en-US" sz="2800" dirty="0"/>
              <a:t>Employees</a:t>
            </a:r>
          </a:p>
          <a:p>
            <a:pPr lvl="1" eaLnBrk="1" hangingPunct="1"/>
            <a:r>
              <a:rPr lang="en-US" altLang="en-US" sz="2400" dirty="0"/>
              <a:t>Integration Plans</a:t>
            </a:r>
          </a:p>
          <a:p>
            <a:pPr lvl="1" eaLnBrk="1" hangingPunct="1"/>
            <a:r>
              <a:rPr lang="en-US" altLang="en-US" sz="2400" dirty="0"/>
              <a:t>Connect to Mission/Vision</a:t>
            </a:r>
          </a:p>
          <a:p>
            <a:pPr lvl="1" eaLnBrk="1" hangingPunct="1"/>
            <a:r>
              <a:rPr lang="en-US" altLang="en-US" sz="2400" dirty="0"/>
              <a:t>Individual Development Plans</a:t>
            </a:r>
          </a:p>
          <a:p>
            <a:pPr lvl="1" eaLnBrk="1" hangingPunct="1"/>
            <a:r>
              <a:rPr lang="en-US" altLang="en-US" sz="2400" dirty="0"/>
              <a:t>Build Relationships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7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150"/>
            <a:ext cx="8686800" cy="75565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Next Steps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990600" y="1066800"/>
            <a:ext cx="7467600" cy="51054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800" dirty="0"/>
              <a:t>Managers</a:t>
            </a:r>
          </a:p>
          <a:p>
            <a:pPr lvl="1" eaLnBrk="1" hangingPunct="1"/>
            <a:r>
              <a:rPr lang="en-US" altLang="en-US" sz="2400" dirty="0"/>
              <a:t>Emotional Intelligence/Communication</a:t>
            </a:r>
          </a:p>
          <a:p>
            <a:pPr lvl="1" eaLnBrk="1" hangingPunct="1"/>
            <a:r>
              <a:rPr lang="en-US" altLang="en-US" sz="2400" dirty="0"/>
              <a:t>Performance Management</a:t>
            </a:r>
          </a:p>
          <a:p>
            <a:pPr lvl="1" eaLnBrk="1" hangingPunct="1"/>
            <a:r>
              <a:rPr lang="en-US" altLang="en-US" sz="2400" dirty="0"/>
              <a:t>Mentoring/Coaching</a:t>
            </a:r>
          </a:p>
          <a:p>
            <a:pPr lvl="1" eaLnBrk="1" hangingPunct="1"/>
            <a:r>
              <a:rPr lang="en-US" altLang="en-US" sz="2400" dirty="0"/>
              <a:t>Facilitate the “Handoff”</a:t>
            </a:r>
          </a:p>
          <a:p>
            <a:pPr eaLnBrk="1" hangingPunct="1"/>
            <a:r>
              <a:rPr lang="en-US" altLang="en-US" sz="2800" dirty="0"/>
              <a:t>The “Handoff”</a:t>
            </a:r>
          </a:p>
          <a:p>
            <a:pPr lvl="1" eaLnBrk="1" hangingPunct="1"/>
            <a:r>
              <a:rPr lang="en-US" altLang="en-US" sz="2400" dirty="0"/>
              <a:t>Documentation and transfer</a:t>
            </a:r>
          </a:p>
          <a:p>
            <a:pPr lvl="2"/>
            <a:r>
              <a:rPr lang="en-US" altLang="en-US" sz="2200" dirty="0"/>
              <a:t>Knowledge</a:t>
            </a:r>
          </a:p>
          <a:p>
            <a:pPr lvl="2"/>
            <a:r>
              <a:rPr lang="en-US" altLang="en-US" sz="2200" dirty="0"/>
              <a:t>Experience</a:t>
            </a:r>
          </a:p>
          <a:p>
            <a:pPr lvl="1" eaLnBrk="1" hangingPunct="1"/>
            <a:r>
              <a:rPr lang="en-US" altLang="en-US" sz="2400" dirty="0"/>
              <a:t>Getting Boomers on board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5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950"/>
            <a:ext cx="868680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Resources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838199" y="990600"/>
            <a:ext cx="7739743" cy="489585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altLang="en-US" sz="1500" i="1" dirty="0"/>
              <a:t>Employee Engagement for Everyone, </a:t>
            </a:r>
            <a:r>
              <a:rPr lang="en-US" altLang="en-US" sz="1500" dirty="0"/>
              <a:t>Kevin Kruse, Kruse Publications, 2013</a:t>
            </a:r>
          </a:p>
          <a:p>
            <a:r>
              <a:rPr lang="en-US" altLang="en-US" sz="1500" i="1" dirty="0"/>
              <a:t>Working with Generations: Breaking the Stereotypes (2014)–</a:t>
            </a:r>
            <a:r>
              <a:rPr lang="en-US" altLang="en-US" sz="1500" dirty="0"/>
              <a:t>www.performancexpress.org/2014/03/working-with-generations-breaking-the-stereotypes/</a:t>
            </a:r>
          </a:p>
          <a:p>
            <a:r>
              <a:rPr lang="en-US" altLang="en-US" sz="1500" i="1" dirty="0"/>
              <a:t>Blatantly Incorrect Generational Stereotypes: Communication Methods by Generation </a:t>
            </a:r>
            <a:r>
              <a:rPr lang="en-US" altLang="en-US" sz="1500" dirty="0"/>
              <a:t>(2014)–www.huffingtonpost.com/crystal-kadakia/blatantly-incorrect-gener_b_4935179.html</a:t>
            </a:r>
          </a:p>
          <a:p>
            <a:r>
              <a:rPr lang="en-US" altLang="en-US" sz="1500" i="1" dirty="0"/>
              <a:t>Intergenerational Dynamics</a:t>
            </a:r>
            <a:r>
              <a:rPr lang="en-US" altLang="en-US" sz="1500" dirty="0"/>
              <a:t>, Jessica </a:t>
            </a:r>
            <a:r>
              <a:rPr lang="en-US" altLang="en-US" sz="1500" dirty="0" err="1"/>
              <a:t>Kriegel</a:t>
            </a:r>
            <a:r>
              <a:rPr lang="en-US" altLang="en-US" sz="1500" dirty="0"/>
              <a:t> (2015)–www.cajpa.org/sites/default/files/4-Jessica-KriegelIntergenerationalDynamics.pdf</a:t>
            </a:r>
          </a:p>
          <a:p>
            <a:r>
              <a:rPr lang="en-US" altLang="en-US" sz="1500" dirty="0" err="1"/>
              <a:t>Twenge</a:t>
            </a:r>
            <a:r>
              <a:rPr lang="en-US" altLang="en-US" sz="1500" dirty="0"/>
              <a:t>, Jean M., et al. "Generational Differences in Work Values: Leisure and Extrinsic Values Increasing, Social and Intrinsic Values Decreasing." Journal of Management 36.5 (2010): 1117-42. Print.</a:t>
            </a:r>
          </a:p>
          <a:p>
            <a:pPr eaLnBrk="1" hangingPunct="1"/>
            <a:r>
              <a:rPr lang="en-US" altLang="en-US" sz="1500" i="1" dirty="0"/>
              <a:t>Why Millennials Don’t Care </a:t>
            </a:r>
            <a:r>
              <a:rPr lang="en-US" altLang="en-US" sz="1500" dirty="0"/>
              <a:t>(2015)–www.entrepreneur.com/article/246437</a:t>
            </a:r>
          </a:p>
          <a:p>
            <a:pPr eaLnBrk="1" hangingPunct="1"/>
            <a:r>
              <a:rPr lang="en-US" altLang="en-US" sz="1500" i="1" dirty="0"/>
              <a:t>Maximizing Millennials in the Workplace</a:t>
            </a:r>
            <a:r>
              <a:rPr lang="en-US" altLang="en-US" sz="1500" dirty="0"/>
              <a:t>, Jessica </a:t>
            </a:r>
            <a:r>
              <a:rPr lang="en-US" altLang="en-US" sz="1500" dirty="0" err="1"/>
              <a:t>Brack</a:t>
            </a:r>
            <a:r>
              <a:rPr lang="en-US" altLang="en-US" sz="1500" dirty="0"/>
              <a:t>, UNC Business School, 2012</a:t>
            </a:r>
          </a:p>
          <a:p>
            <a:r>
              <a:rPr lang="en-US" altLang="en-US" sz="1500" i="1" dirty="0"/>
              <a:t>There’s a Generation Gap in Your Workplace </a:t>
            </a:r>
            <a:r>
              <a:rPr lang="en-US" altLang="en-US" sz="1500" dirty="0"/>
              <a:t>(2013)– www.gallup.com/businessjournal/163466/generation-gap-workplace.aspx</a:t>
            </a:r>
          </a:p>
          <a:p>
            <a:r>
              <a:rPr lang="en-US" altLang="en-US" sz="1500" i="1" dirty="0"/>
              <a:t>Employees are Responsible for Their Engagement Too </a:t>
            </a:r>
            <a:r>
              <a:rPr lang="en-US" altLang="en-US" sz="1500" dirty="0"/>
              <a:t>(2015) – www.gallup.com/businessjournal/183614/employees-responsible-engagement.aspx?g_source=EMPLOYEE_ENGAGEMENT&amp;g_medium=topic&amp;g_campaign=tiles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60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57" y="228600"/>
            <a:ext cx="8686800" cy="75565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Ideas generated during presentation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990600" y="984250"/>
            <a:ext cx="7467600" cy="5105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/>
              <a:t>Base-level knowledge</a:t>
            </a:r>
          </a:p>
          <a:p>
            <a:pPr lvl="1"/>
            <a:r>
              <a:rPr lang="en-US" sz="1800" dirty="0"/>
              <a:t>SMEs share</a:t>
            </a:r>
          </a:p>
          <a:p>
            <a:r>
              <a:rPr lang="en-US" sz="1800" dirty="0"/>
              <a:t>Collaboration among employees---cross-training, OJT, documentation</a:t>
            </a:r>
          </a:p>
          <a:p>
            <a:r>
              <a:rPr lang="en-US" sz="1800" dirty="0"/>
              <a:t>Focus groups—all generations—round table discussions</a:t>
            </a:r>
          </a:p>
          <a:p>
            <a:r>
              <a:rPr lang="en-US" sz="1800" dirty="0"/>
              <a:t>Back-up employees while on vacation, sick—coverage and skills development</a:t>
            </a:r>
          </a:p>
          <a:p>
            <a:r>
              <a:rPr lang="en-US" sz="1800" dirty="0"/>
              <a:t>Intranet/</a:t>
            </a:r>
            <a:r>
              <a:rPr lang="en-US" sz="1800" dirty="0" err="1"/>
              <a:t>Sharepoint</a:t>
            </a:r>
            <a:r>
              <a:rPr lang="en-US" sz="1800" dirty="0"/>
              <a:t> is a knowledge depository</a:t>
            </a:r>
          </a:p>
          <a:p>
            <a:pPr lvl="1"/>
            <a:r>
              <a:rPr lang="en-US" sz="1800" dirty="0"/>
              <a:t>Best methods</a:t>
            </a:r>
          </a:p>
          <a:p>
            <a:pPr lvl="1"/>
            <a:r>
              <a:rPr lang="en-US" sz="1800" dirty="0"/>
              <a:t>Project/Process documentation</a:t>
            </a:r>
          </a:p>
          <a:p>
            <a:r>
              <a:rPr lang="en-US" sz="1800" dirty="0"/>
              <a:t>Cross-department knowledge transfer</a:t>
            </a:r>
          </a:p>
          <a:p>
            <a:pPr lvl="1"/>
            <a:r>
              <a:rPr lang="en-US" sz="1800" dirty="0"/>
              <a:t>Best practices</a:t>
            </a:r>
          </a:p>
          <a:p>
            <a:pPr lvl="1"/>
            <a:r>
              <a:rPr lang="en-US" sz="1800" dirty="0"/>
              <a:t>Break down silos</a:t>
            </a:r>
          </a:p>
          <a:p>
            <a:pPr lvl="1"/>
            <a:r>
              <a:rPr lang="en-US" sz="1800" dirty="0"/>
              <a:t>Lean/Kaizen/process improvement events</a:t>
            </a:r>
          </a:p>
          <a:p>
            <a:r>
              <a:rPr lang="en-US" sz="1800" dirty="0"/>
              <a:t>Invite retirees to come in, share knowledge and document (90-day contract or other)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5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56" y="22715"/>
            <a:ext cx="8591550" cy="1066801"/>
          </a:xfrm>
        </p:spPr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33714" y="1298448"/>
            <a:ext cx="7635966" cy="4937760"/>
          </a:xfrm>
        </p:spPr>
        <p:txBody>
          <a:bodyPr/>
          <a:lstStyle/>
          <a:p>
            <a:r>
              <a:rPr lang="en-US" dirty="0"/>
              <a:t>Final questions or comments?</a:t>
            </a:r>
          </a:p>
          <a:p>
            <a:r>
              <a:rPr lang="en-US" dirty="0"/>
              <a:t>info@ppldev.com</a:t>
            </a:r>
          </a:p>
          <a:p>
            <a:r>
              <a:rPr lang="en-US" dirty="0"/>
              <a:t>(800) 693-1359</a:t>
            </a:r>
          </a:p>
          <a:p>
            <a:r>
              <a:rPr lang="en-US" dirty="0"/>
              <a:t>Thank you!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16" y="2402625"/>
            <a:ext cx="21336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23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743" y="365125"/>
            <a:ext cx="8686800" cy="755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Objectives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1030515" y="1597025"/>
            <a:ext cx="6629400" cy="4895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Participants will:</a:t>
            </a:r>
          </a:p>
          <a:p>
            <a:pPr lvl="1" eaLnBrk="1" hangingPunct="1"/>
            <a:r>
              <a:rPr lang="en-US" altLang="en-US" sz="2400" dirty="0"/>
              <a:t>Understand the meaning and value of employee engagement</a:t>
            </a:r>
          </a:p>
          <a:p>
            <a:pPr lvl="1" eaLnBrk="1" hangingPunct="1"/>
            <a:r>
              <a:rPr lang="en-US" altLang="en-US" sz="2400" dirty="0"/>
              <a:t>Identify strategies for retaining critical skills and knowledge that your organization needs from Baby Boomers</a:t>
            </a:r>
          </a:p>
          <a:p>
            <a:pPr lvl="1" eaLnBrk="1" hangingPunct="1"/>
            <a:r>
              <a:rPr lang="en-US" altLang="en-US" sz="2400" dirty="0"/>
              <a:t>Learn how to retain and quickly develop valuable Millennials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9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62742" y="1219200"/>
            <a:ext cx="7424057" cy="5440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/>
              <a:t>Overview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/>
              <a:t>Refresher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/>
              <a:t>Engagement principles for all generations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/>
              <a:t>Boomer engagement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/>
              <a:t>Millennial engagement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/>
              <a:t>Next steps</a:t>
            </a:r>
          </a:p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9300" y="-148772"/>
            <a:ext cx="79375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6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US" sz="6600" dirty="0"/>
              <a:t>Refresher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71" y="260350"/>
            <a:ext cx="8686800" cy="75565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Generations Refresher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24478"/>
          <a:stretch/>
        </p:blipFill>
        <p:spPr bwMode="auto">
          <a:xfrm>
            <a:off x="2552700" y="1219201"/>
            <a:ext cx="4191000" cy="418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568450"/>
            <a:ext cx="74422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5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elearninginfographics.com/wp-content/uploads/Characteristics-of-the-Typical-Millennial-Learner-Infographic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8"/>
          <a:stretch/>
        </p:blipFill>
        <p:spPr bwMode="auto">
          <a:xfrm>
            <a:off x="1852386" y="537411"/>
            <a:ext cx="5439228" cy="51521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070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75565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Generations Refresher Stereotypes</a:t>
            </a:r>
          </a:p>
        </p:txBody>
      </p:sp>
      <p:cxnSp>
        <p:nvCxnSpPr>
          <p:cNvPr id="11267" name="Straight Connector 4"/>
          <p:cNvCxnSpPr>
            <a:cxnSpLocks noChangeShapeType="1"/>
          </p:cNvCxnSpPr>
          <p:nvPr/>
        </p:nvCxnSpPr>
        <p:spPr bwMode="auto">
          <a:xfrm>
            <a:off x="3124200" y="685800"/>
            <a:ext cx="2057400" cy="0"/>
          </a:xfrm>
          <a:prstGeom prst="line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6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335088"/>
            <a:ext cx="59150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296988"/>
            <a:ext cx="59499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988"/>
            <a:ext cx="9144000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>
            <a:fillRect/>
          </a:stretch>
        </p:blipFill>
        <p:spPr bwMode="auto">
          <a:xfrm>
            <a:off x="2066925" y="-2871"/>
            <a:ext cx="5162550" cy="36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0"/>
            <a:ext cx="5162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31" y="72231"/>
            <a:ext cx="5095875" cy="6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6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76400"/>
            <a:ext cx="7543800" cy="39163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 eaLnBrk="1" hangingPunct="1">
              <a:buFontTx/>
              <a:buNone/>
            </a:pPr>
            <a:r>
              <a:rPr lang="en-US" altLang="en-US" sz="2800" dirty="0"/>
              <a:t>Engagement is the degree to which employees are involved in and enthusiastic about their work and workplace</a:t>
            </a:r>
          </a:p>
          <a:p>
            <a:pPr marL="0" indent="0" algn="ctr" eaLnBrk="1" hangingPunct="1">
              <a:buFontTx/>
              <a:buNone/>
            </a:pPr>
            <a:endParaRPr lang="en-US" altLang="en-US" sz="2800" dirty="0"/>
          </a:p>
          <a:p>
            <a:pPr marL="0" indent="0" algn="ctr" eaLnBrk="1" hangingPunct="1">
              <a:buFontTx/>
              <a:buNone/>
            </a:pPr>
            <a:r>
              <a:rPr lang="en-US" altLang="en-US" sz="2800" dirty="0"/>
              <a:t>Succession is the progressive replacement of those who are retiring</a:t>
            </a:r>
          </a:p>
          <a:p>
            <a:pPr marL="0" indent="0" algn="ctr" eaLnBrk="1" hangingPunct="1">
              <a:buFontTx/>
              <a:buNone/>
            </a:pPr>
            <a:endParaRPr lang="en-US" altLang="en-US" sz="2800" dirty="0"/>
          </a:p>
          <a:p>
            <a:pPr marL="170752" lvl="1" indent="0" algn="ctr">
              <a:buNone/>
              <a:defRPr/>
            </a:pPr>
            <a:r>
              <a:rPr lang="en-US" sz="2800" spc="30" dirty="0"/>
              <a:t>Handoff is the transfer of Boomer knowledge and skills to Millennials so they develop faster and easier</a:t>
            </a:r>
          </a:p>
          <a:p>
            <a:pPr marL="0" indent="0" algn="ctr" eaLnBrk="1" hangingPunct="1">
              <a:buFontTx/>
              <a:buNone/>
            </a:pPr>
            <a:endParaRPr lang="en-US" alt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-121557"/>
            <a:ext cx="8229600" cy="11430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Key Definitions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B1CEFBF3-F332-40D2-8A23-FFC2C537CC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PLDEV">
      <a:dk1>
        <a:srgbClr val="595959"/>
      </a:dk1>
      <a:lt1>
        <a:srgbClr val="FFFFFF"/>
      </a:lt1>
      <a:dk2>
        <a:srgbClr val="595959"/>
      </a:dk2>
      <a:lt2>
        <a:srgbClr val="F0EFEF"/>
      </a:lt2>
      <a:accent1>
        <a:srgbClr val="3D89BB"/>
      </a:accent1>
      <a:accent2>
        <a:srgbClr val="3D89BB"/>
      </a:accent2>
      <a:accent3>
        <a:srgbClr val="3D89BB"/>
      </a:accent3>
      <a:accent4>
        <a:srgbClr val="3D89BB"/>
      </a:accent4>
      <a:accent5>
        <a:srgbClr val="5B9BD5"/>
      </a:accent5>
      <a:accent6>
        <a:srgbClr val="3D89BB"/>
      </a:accent6>
      <a:hlink>
        <a:srgbClr val="3D89BB"/>
      </a:hlink>
      <a:folHlink>
        <a:srgbClr val="3D89BB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958</Words>
  <Application>Microsoft Office PowerPoint</Application>
  <PresentationFormat>On-screen Show (4:3)</PresentationFormat>
  <Paragraphs>159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Gill Sans MT</vt:lpstr>
      <vt:lpstr>Office Theme</vt:lpstr>
      <vt:lpstr>Workforce Engagement and Succession: The Boomer-to-Millennial Handoff</vt:lpstr>
      <vt:lpstr>Overview</vt:lpstr>
      <vt:lpstr>Objectives</vt:lpstr>
      <vt:lpstr>Agenda</vt:lpstr>
      <vt:lpstr>Refresher</vt:lpstr>
      <vt:lpstr>Generations Refresher</vt:lpstr>
      <vt:lpstr>PowerPoint Presentation</vt:lpstr>
      <vt:lpstr>Generations Refresher Stereotypes</vt:lpstr>
      <vt:lpstr>Key Definitions</vt:lpstr>
      <vt:lpstr>Engagement Principles for All Generations</vt:lpstr>
      <vt:lpstr>Assumptions about the generations leads to…</vt:lpstr>
      <vt:lpstr>Empirical research suggests otherwise</vt:lpstr>
      <vt:lpstr>PowerPoint Presentation</vt:lpstr>
      <vt:lpstr>Gallup Survey data shows</vt:lpstr>
      <vt:lpstr>Everyone Needs…</vt:lpstr>
      <vt:lpstr>Boomer Engagement</vt:lpstr>
      <vt:lpstr>Organizational Goals of Engagement</vt:lpstr>
      <vt:lpstr>Potential Means of Engagement</vt:lpstr>
      <vt:lpstr>Millennial Engagement</vt:lpstr>
      <vt:lpstr>Organizational Goals of Engagement</vt:lpstr>
      <vt:lpstr>Potential Means of Engagement</vt:lpstr>
      <vt:lpstr>Next Steps: Engagement  and Hand-off Strategies</vt:lpstr>
      <vt:lpstr>Next Steps</vt:lpstr>
      <vt:lpstr>Next Steps</vt:lpstr>
      <vt:lpstr>Resources</vt:lpstr>
      <vt:lpstr>Ideas generated during presentation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Wallace</dc:creator>
  <cp:lastModifiedBy>Dennis Wade</cp:lastModifiedBy>
  <cp:revision>11</cp:revision>
  <dcterms:created xsi:type="dcterms:W3CDTF">2019-04-18T18:08:06Z</dcterms:created>
  <dcterms:modified xsi:type="dcterms:W3CDTF">2019-05-24T18:41:19Z</dcterms:modified>
</cp:coreProperties>
</file>